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73"/>
  </p:notesMasterIdLst>
  <p:sldIdLst>
    <p:sldId id="265" r:id="rId5"/>
    <p:sldId id="275" r:id="rId6"/>
    <p:sldId id="273" r:id="rId7"/>
    <p:sldId id="276" r:id="rId8"/>
    <p:sldId id="277" r:id="rId9"/>
    <p:sldId id="278" r:id="rId10"/>
    <p:sldId id="279" r:id="rId11"/>
    <p:sldId id="307" r:id="rId12"/>
    <p:sldId id="306" r:id="rId13"/>
    <p:sldId id="309" r:id="rId14"/>
    <p:sldId id="312" r:id="rId15"/>
    <p:sldId id="272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8" r:id="rId59"/>
    <p:sldId id="331" r:id="rId60"/>
    <p:sldId id="333" r:id="rId61"/>
    <p:sldId id="330" r:id="rId62"/>
    <p:sldId id="334" r:id="rId63"/>
    <p:sldId id="332" r:id="rId64"/>
    <p:sldId id="337" r:id="rId65"/>
    <p:sldId id="336" r:id="rId66"/>
    <p:sldId id="270" r:id="rId67"/>
    <p:sldId id="269" r:id="rId68"/>
    <p:sldId id="338" r:id="rId69"/>
    <p:sldId id="340" r:id="rId70"/>
    <p:sldId id="341" r:id="rId71"/>
    <p:sldId id="339" r:id="rId72"/>
  </p:sldIdLst>
  <p:sldSz cx="12192000" cy="6858000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Malgun Gothic" panose="020B0503020000020004" pitchFamily="34" charset="-127"/>
      <p:regular r:id="rId82"/>
      <p:bold r:id="rId83"/>
    </p:embeddedFont>
    <p:embeddedFont>
      <p:font typeface="Malgun Gothic Semilight" panose="020B0502040204020203" pitchFamily="34" charset="-128"/>
      <p:regular r:id="rId84"/>
    </p:embeddedFont>
    <p:embeddedFont>
      <p:font typeface="NanumGothic" panose="020D0604000000000000" pitchFamily="34" charset="-127"/>
      <p:regular r:id="rId85"/>
      <p:bold r:id="rId86"/>
    </p:embeddedFont>
    <p:embeddedFont>
      <p:font typeface="NANUMGOTHIC EXTRABOLD" panose="020D0604000000000000" pitchFamily="34" charset="-127"/>
      <p:bold r:id="rId87"/>
    </p:embeddedFont>
    <p:embeddedFont>
      <p:font typeface="NanumMyeongjo" panose="02020603020101020101" pitchFamily="18" charset="-127"/>
      <p:regular r:id="rId88"/>
      <p:bold r:id="rId89"/>
    </p:embeddedFont>
    <p:embeddedFont>
      <p:font typeface="NANUMMYEONGJOEXTRABOLD" panose="02020603020101020101" pitchFamily="18" charset="-127"/>
      <p:bold r:id="rId90"/>
    </p:embeddedFont>
    <p:embeddedFont>
      <p:font typeface="Open Sans" panose="020B0606030504020204" pitchFamily="34" charset="0"/>
      <p:regular r:id="rId91"/>
      <p:bold r:id="rId92"/>
      <p:italic r:id="rId93"/>
      <p:boldItalic r:id="rId94"/>
    </p:embeddedFont>
    <p:embeddedFont>
      <p:font typeface="Open Sans Light" panose="020B0306030504020204" pitchFamily="34" charset="0"/>
      <p:regular r:id="rId95"/>
      <p: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75"/>
            <p14:sldId id="273"/>
            <p14:sldId id="276"/>
            <p14:sldId id="277"/>
            <p14:sldId id="278"/>
            <p14:sldId id="279"/>
            <p14:sldId id="307"/>
            <p14:sldId id="306"/>
            <p14:sldId id="309"/>
          </p14:sldIdLst>
        </p14:section>
        <p14:section name="Dark Theme" id="{D013FFD1-3962-A84E-BAE0-A18BADFF55FB}">
          <p14:sldIdLst>
            <p14:sldId id="312"/>
            <p14:sldId id="272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31"/>
            <p14:sldId id="333"/>
            <p14:sldId id="330"/>
            <p14:sldId id="334"/>
            <p14:sldId id="332"/>
            <p14:sldId id="337"/>
            <p14:sldId id="336"/>
            <p14:sldId id="270"/>
            <p14:sldId id="269"/>
            <p14:sldId id="338"/>
            <p14:sldId id="340"/>
            <p14:sldId id="341"/>
            <p14:sldId id="339"/>
          </p14:sldIdLst>
        </p14:section>
        <p14:section name="White Theme" id="{6E59621E-F2C4-1842-B418-8F11A4C4840E}">
          <p14:sldIdLst/>
        </p14:section>
        <p14:section name="Blue Theme" id="{CE4F2BD6-B21C-5844-82E4-D645C609738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F1F1F"/>
    <a:srgbClr val="190548"/>
    <a:srgbClr val="512BD4"/>
    <a:srgbClr val="B9AAEF"/>
    <a:srgbClr val="D45050"/>
    <a:srgbClr val="FAFAFA"/>
    <a:srgbClr val="EEAAAA"/>
    <a:srgbClr val="B9AAEE"/>
    <a:srgbClr val="19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748"/>
  </p:normalViewPr>
  <p:slideViewPr>
    <p:cSldViewPr snapToGrid="0">
      <p:cViewPr varScale="1">
        <p:scale>
          <a:sx n="152" d="100"/>
          <a:sy n="152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4.fntdata"/><Relationship Id="rId61" Type="http://schemas.openxmlformats.org/officeDocument/2006/relationships/slide" Target="slides/slide57.xml"/><Relationship Id="rId82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4.fntdata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20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D0457-AFBD-CC49-89DE-A2A8EAF3B30E}" type="datetimeFigureOut">
              <a:rPr lang="en-KR" smtClean="0"/>
              <a:t>2023/01/19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40748-DC97-654D-BA87-4DFB55E4E8C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5991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40748-DC97-654D-BA87-4DFB55E4E8C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018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 count:</a:t>
            </a:r>
          </a:p>
          <a:p>
            <a:r>
              <a:rPr lang="ko-KR" altLang="en-US" dirty="0"/>
              <a:t>초당 발생한 예외 수</a:t>
            </a:r>
            <a:r>
              <a:rPr lang="en-US" altLang="ko-KR" dirty="0"/>
              <a:t>. </a:t>
            </a:r>
            <a:r>
              <a:rPr lang="ko-KR" altLang="en-US" dirty="0"/>
              <a:t>얘가 엄청 높으면</a:t>
            </a:r>
            <a:r>
              <a:rPr lang="en-US" altLang="ko-KR" dirty="0"/>
              <a:t>, </a:t>
            </a:r>
            <a:r>
              <a:rPr lang="ko-KR" altLang="en-US" dirty="0"/>
              <a:t>매 초마다 계속 에러가 발생하고 있다는 거니까 문제겠죠</a:t>
            </a:r>
          </a:p>
          <a:p>
            <a:r>
              <a:rPr lang="en-US" dirty="0"/>
              <a:t>GC:</a:t>
            </a:r>
          </a:p>
          <a:p>
            <a:r>
              <a:rPr lang="en-US" dirty="0"/>
              <a:t>GC</a:t>
            </a:r>
            <a:r>
              <a:rPr lang="ko-KR" altLang="en-US" dirty="0"/>
              <a:t>쪽을 뭉뚱그려서 한번 볼까요</a:t>
            </a:r>
            <a:r>
              <a:rPr lang="en-US" altLang="ko-KR" dirty="0"/>
              <a:t>.</a:t>
            </a:r>
          </a:p>
          <a:p>
            <a:r>
              <a:rPr lang="en-US" dirty="0"/>
              <a:t>GC Fragmentation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영역의 파편화된 정도를 의미합니다</a:t>
            </a:r>
            <a:r>
              <a:rPr lang="en-US" altLang="ko-KR" dirty="0"/>
              <a:t>. </a:t>
            </a:r>
            <a:r>
              <a:rPr lang="ko-KR" altLang="en-US" dirty="0"/>
              <a:t>일반적인 범위는 </a:t>
            </a:r>
            <a:r>
              <a:rPr lang="en-US" altLang="ko-KR" dirty="0"/>
              <a:t>30%~50% </a:t>
            </a:r>
            <a:r>
              <a:rPr lang="ko-KR" altLang="en-US" dirty="0"/>
              <a:t>정도입니다</a:t>
            </a:r>
            <a:r>
              <a:rPr lang="en-US" altLang="ko-KR" dirty="0"/>
              <a:t>.</a:t>
            </a:r>
          </a:p>
          <a:p>
            <a:r>
              <a:rPr lang="en-US" dirty="0"/>
              <a:t>GC</a:t>
            </a:r>
            <a:r>
              <a:rPr lang="ko-KR" altLang="en-US" dirty="0"/>
              <a:t>에는 </a:t>
            </a:r>
            <a:r>
              <a:rPr lang="en-US" dirty="0"/>
              <a:t>Gen, </a:t>
            </a:r>
            <a:r>
              <a:rPr lang="ko-KR" altLang="en-US" dirty="0"/>
              <a:t>즉 세대가 있습니다</a:t>
            </a:r>
            <a:r>
              <a:rPr lang="en-US" altLang="ko-KR" dirty="0"/>
              <a:t>. </a:t>
            </a:r>
            <a:r>
              <a:rPr lang="ko-KR" altLang="en-US" dirty="0"/>
              <a:t>한 세대가 올라갈수록 더 오랫동안 살아남은 놈들이라고 보시면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dirty="0"/>
              <a:t>Gen 0</a:t>
            </a:r>
            <a:r>
              <a:rPr lang="ko-KR" altLang="en-US" dirty="0"/>
              <a:t>이 지속적으로 늘어나면 안됩니다</a:t>
            </a:r>
            <a:r>
              <a:rPr lang="en-US" altLang="ko-KR" dirty="0"/>
              <a:t>. </a:t>
            </a:r>
            <a:r>
              <a:rPr lang="ko-KR" altLang="en-US" dirty="0"/>
              <a:t>첫번째 세대에는 주로 메서드 내부의 지역 변수들이 할당되는데</a:t>
            </a:r>
            <a:r>
              <a:rPr lang="en-US" altLang="ko-KR" dirty="0"/>
              <a:t>, </a:t>
            </a:r>
            <a:r>
              <a:rPr lang="ko-KR" altLang="en-US" dirty="0"/>
              <a:t>이게 지속적으로 늘어난다는 것은 해당 지역 변수들이 계속 살아 있다는 뜻이겠죠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또한 </a:t>
            </a:r>
            <a:r>
              <a:rPr lang="en-US" dirty="0"/>
              <a:t>Gen 1</a:t>
            </a:r>
            <a:r>
              <a:rPr lang="ko-KR" altLang="en-US" dirty="0"/>
              <a:t>에서 </a:t>
            </a:r>
            <a:r>
              <a:rPr lang="en-US" dirty="0"/>
              <a:t>Gen 2</a:t>
            </a:r>
            <a:r>
              <a:rPr lang="ko-KR" altLang="en-US" dirty="0"/>
              <a:t>로 계속 </a:t>
            </a:r>
            <a:r>
              <a:rPr lang="ko-KR" altLang="en-US" dirty="0" err="1"/>
              <a:t>넘어가는게</a:t>
            </a:r>
            <a:r>
              <a:rPr lang="ko-KR" altLang="en-US" dirty="0"/>
              <a:t> 숫자로 보여야 합니다</a:t>
            </a:r>
            <a:r>
              <a:rPr lang="en-US" altLang="ko-KR" dirty="0"/>
              <a:t>. </a:t>
            </a:r>
            <a:r>
              <a:rPr lang="ko-KR" altLang="en-US" dirty="0"/>
              <a:t>만일 </a:t>
            </a:r>
            <a:r>
              <a:rPr lang="en-US" dirty="0"/>
              <a:t>Gen1</a:t>
            </a:r>
            <a:r>
              <a:rPr lang="ko-KR" altLang="en-US" dirty="0"/>
              <a:t>에서 계속 숫자가 정체되어 있다면 역시 문제일 수 있습니다</a:t>
            </a:r>
            <a:r>
              <a:rPr lang="en-US" altLang="ko-KR" dirty="0"/>
              <a:t>.</a:t>
            </a:r>
          </a:p>
          <a:p>
            <a:r>
              <a:rPr lang="en-US" dirty="0"/>
              <a:t>Monitor Lock Contention Count:</a:t>
            </a:r>
          </a:p>
          <a:p>
            <a:r>
              <a:rPr lang="en-US" dirty="0"/>
              <a:t>Contention</a:t>
            </a:r>
            <a:r>
              <a:rPr lang="ko-KR" altLang="en-US" dirty="0"/>
              <a:t>은 뭔가를 가지기 위해 서로 싸우는 것을 의미합니다</a:t>
            </a:r>
            <a:r>
              <a:rPr lang="en-US" altLang="ko-KR" dirty="0"/>
              <a:t>. </a:t>
            </a:r>
            <a:r>
              <a:rPr lang="ko-KR" altLang="en-US" dirty="0"/>
              <a:t>한자로는 경합이라고 할 수 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멀티쓰레드</a:t>
            </a:r>
            <a:r>
              <a:rPr lang="ko-KR" altLang="en-US" dirty="0"/>
              <a:t> 프로그래밍에서 서로 다른 쓰레드가 한 리소스를 가지고 싸움이 발생한 횟수를 초 단위로 표시한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정도는 발생할 수 있으나</a:t>
            </a:r>
            <a:r>
              <a:rPr lang="en-US" altLang="ko-KR" dirty="0"/>
              <a:t>, </a:t>
            </a:r>
            <a:r>
              <a:rPr lang="ko-KR" altLang="en-US" dirty="0"/>
              <a:t>해당 카운트가 계속 누적되면 안됩니다</a:t>
            </a:r>
            <a:r>
              <a:rPr lang="en-US" altLang="ko-KR" dirty="0"/>
              <a:t>. </a:t>
            </a:r>
            <a:r>
              <a:rPr lang="ko-KR" altLang="en-US" dirty="0"/>
              <a:t>또한 몇만 단위로 발생하는 것 또한 문제가 될 수 있습니다</a:t>
            </a:r>
            <a:r>
              <a:rPr lang="en-US" altLang="ko-KR" dirty="0"/>
              <a:t>.</a:t>
            </a:r>
          </a:p>
          <a:p>
            <a:r>
              <a:rPr lang="en-US" dirty="0"/>
              <a:t>Number of Active Timers:</a:t>
            </a:r>
          </a:p>
          <a:p>
            <a:r>
              <a:rPr lang="ko-KR" altLang="en-US" dirty="0"/>
              <a:t>현재 활성화된 타이머의 개수를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dirty="0"/>
              <a:t>C#</a:t>
            </a:r>
            <a:r>
              <a:rPr lang="ko-KR" altLang="en-US" dirty="0"/>
              <a:t>의 </a:t>
            </a:r>
            <a:r>
              <a:rPr lang="en-US" dirty="0" err="1"/>
              <a:t>CancellationToken</a:t>
            </a:r>
            <a:r>
              <a:rPr lang="ko-KR" altLang="en-US" dirty="0"/>
              <a:t>과 같이 시간을 재는 모든 경우 타이머를 사용합니다</a:t>
            </a:r>
            <a:r>
              <a:rPr lang="en-US" altLang="ko-KR" dirty="0"/>
              <a:t>. </a:t>
            </a:r>
            <a:r>
              <a:rPr lang="ko-KR" altLang="en-US" dirty="0"/>
              <a:t>해당 값이 현저하게 높을 경우</a:t>
            </a:r>
            <a:r>
              <a:rPr lang="en-US" altLang="ko-KR" dirty="0"/>
              <a:t>(</a:t>
            </a:r>
            <a:r>
              <a:rPr lang="ko-KR" altLang="en-US" dirty="0"/>
              <a:t>만 이상</a:t>
            </a:r>
            <a:r>
              <a:rPr lang="en-US" altLang="ko-KR" dirty="0"/>
              <a:t>) </a:t>
            </a:r>
            <a:r>
              <a:rPr lang="ko-KR" altLang="en-US" dirty="0"/>
              <a:t>코드에 누수가 있음을 의심해 볼 수 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ThreadPool</a:t>
            </a:r>
            <a:r>
              <a:rPr lang="en-US" dirty="0"/>
              <a:t>: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쓰레드풀</a:t>
            </a:r>
            <a:r>
              <a:rPr lang="ko-KR" altLang="en-US" dirty="0"/>
              <a:t> 관련 </a:t>
            </a:r>
            <a:r>
              <a:rPr lang="ko-KR" altLang="en-US" dirty="0" err="1"/>
              <a:t>매트릭을</a:t>
            </a:r>
            <a:r>
              <a:rPr lang="ko-KR" altLang="en-US" dirty="0"/>
              <a:t> 보시죠</a:t>
            </a:r>
            <a:r>
              <a:rPr lang="en-US" altLang="ko-KR" dirty="0"/>
              <a:t>.</a:t>
            </a:r>
          </a:p>
          <a:p>
            <a:r>
              <a:rPr lang="en-US" dirty="0" err="1"/>
              <a:t>ThreadPool</a:t>
            </a:r>
            <a:r>
              <a:rPr lang="en-US" dirty="0"/>
              <a:t> Completed Work Item Count</a:t>
            </a:r>
            <a:r>
              <a:rPr lang="ko-KR" altLang="en-US" dirty="0"/>
              <a:t>는 초당 처리가 완료된 쓰레드의 개수를 나타냅니다</a:t>
            </a:r>
            <a:r>
              <a:rPr lang="en-US" altLang="ko-KR" dirty="0"/>
              <a:t>. </a:t>
            </a:r>
            <a:r>
              <a:rPr lang="ko-KR" altLang="en-US" dirty="0"/>
              <a:t>순간적으로 튀는 것은 괜찮지만</a:t>
            </a:r>
            <a:r>
              <a:rPr lang="en-US" altLang="ko-KR" dirty="0"/>
              <a:t>, </a:t>
            </a:r>
            <a:r>
              <a:rPr lang="ko-KR" altLang="en-US" dirty="0"/>
              <a:t>누적될 경우 문제가 될 수 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ThreadPool</a:t>
            </a:r>
            <a:r>
              <a:rPr lang="en-US" dirty="0"/>
              <a:t> Queue Length</a:t>
            </a:r>
            <a:r>
              <a:rPr lang="ko-KR" altLang="en-US" dirty="0"/>
              <a:t>은 처리 대기 중인 쓰레드를 의미하며</a:t>
            </a:r>
            <a:r>
              <a:rPr lang="en-US" altLang="ko-KR" dirty="0"/>
              <a:t>, </a:t>
            </a:r>
            <a:r>
              <a:rPr lang="ko-KR" altLang="en-US" dirty="0"/>
              <a:t>역시 누적될 경우 문제가 될 수 있습니다</a:t>
            </a:r>
            <a:r>
              <a:rPr lang="en-US" altLang="ko-KR" dirty="0"/>
              <a:t>.</a:t>
            </a:r>
          </a:p>
          <a:p>
            <a:r>
              <a:rPr lang="en-US" dirty="0" err="1"/>
              <a:t>ThreadPool</a:t>
            </a:r>
            <a:r>
              <a:rPr lang="en-US" dirty="0"/>
              <a:t> Thread Count</a:t>
            </a:r>
            <a:r>
              <a:rPr lang="ko-KR" altLang="en-US" dirty="0"/>
              <a:t>는 현재 </a:t>
            </a:r>
            <a:r>
              <a:rPr lang="ko-KR" altLang="en-US" dirty="0" err="1"/>
              <a:t>쓰레드풀에</a:t>
            </a:r>
            <a:r>
              <a:rPr lang="ko-KR" altLang="en-US" dirty="0"/>
              <a:t> 존재하는 쓰레드의 개수를 의미합니다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40748-DC97-654D-BA87-4DFB55E4E8C7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932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120" baseline="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 spc="120" baseline="0">
          <a:solidFill>
            <a:schemeClr val="bg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Malgun Gothic" panose="020B0503020000020004" pitchFamily="34" charset="-127"/>
          <a:ea typeface="Malgun Gothic" panose="020B0503020000020004" pitchFamily="34" charset="-127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1/19/23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>
                <a:cs typeface="Segoe UI" panose="020B0502040204020203" pitchFamily="34" charset="0"/>
              </a:rPr>
              <a:t>닷넷을 디버깅해 보자</a:t>
            </a:r>
            <a:r>
              <a:rPr lang="en-US" altLang="ko-KR" b="1" dirty="0">
                <a:cs typeface="Segoe UI" panose="020B0502040204020203" pitchFamily="34" charset="0"/>
              </a:rPr>
              <a:t>!</a:t>
            </a:r>
            <a:endParaRPr lang="en-US" b="1" dirty="0">
              <a:cs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9201E-2635-6449-8502-354198F5E6A2}"/>
              </a:ext>
            </a:extLst>
          </p:cNvPr>
          <p:cNvSpPr txBox="1">
            <a:spLocks/>
          </p:cNvSpPr>
          <p:nvPr/>
        </p:nvSpPr>
        <p:spPr>
          <a:xfrm>
            <a:off x="698416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cs typeface="Segoe UI" panose="020B0502040204020203" pitchFamily="34" charset="0"/>
              </a:rPr>
              <a:t>오민석</a:t>
            </a:r>
            <a:endParaRPr lang="en-US" sz="1600" b="1" dirty="0">
              <a:cs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4653FB5-6FE9-485A-B21B-AE81B9359769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 err="1">
                <a:cs typeface="Segoe UI" panose="020B0502040204020203" pitchFamily="34" charset="0"/>
              </a:rPr>
              <a:t>mason@chequer.io</a:t>
            </a:r>
            <a:endParaRPr lang="en-US" sz="1600" b="1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768B-1F24-5BED-DD70-46C5C7553DD7}"/>
              </a:ext>
            </a:extLst>
          </p:cNvPr>
          <p:cNvSpPr txBox="1">
            <a:spLocks/>
          </p:cNvSpPr>
          <p:nvPr/>
        </p:nvSpPr>
        <p:spPr>
          <a:xfrm>
            <a:off x="473347" y="5038088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글씨체도 조금 바꿔보겠습니다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ADA982-FBC7-AD40-604A-764D182F649F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앗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..</a:t>
            </a:r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잠깐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en-KR" altLang="ko-KR" sz="2800" dirty="0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발표자료가 너무 </a:t>
            </a:r>
            <a:r>
              <a:rPr lang="ko-KR" altLang="en-US" sz="2800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별로인가요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CDFDCA-12CF-1B1B-48FB-84AC83105762}"/>
              </a:ext>
            </a:extLst>
          </p:cNvPr>
          <p:cNvSpPr txBox="1">
            <a:spLocks/>
          </p:cNvSpPr>
          <p:nvPr/>
        </p:nvSpPr>
        <p:spPr>
          <a:xfrm>
            <a:off x="473346" y="2766217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그러면 일단 </a:t>
            </a:r>
            <a:r>
              <a:rPr lang="ko-KR" altLang="en-US" sz="2800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피피티</a:t>
            </a:r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채도 좀 내리고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B04282-2FE6-09B8-35A7-0AD65605C7F9}"/>
              </a:ext>
            </a:extLst>
          </p:cNvPr>
          <p:cNvSpPr txBox="1">
            <a:spLocks/>
          </p:cNvSpPr>
          <p:nvPr/>
        </p:nvSpPr>
        <p:spPr>
          <a:xfrm>
            <a:off x="2406102" y="5038088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pPr algn="r"/>
            <a:r>
              <a:rPr lang="ko-KR" altLang="en-US" sz="2800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좋아요</a:t>
            </a:r>
            <a:r>
              <a:rPr lang="en-US" altLang="ko-KR" sz="2800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sz="2800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다시 시작해보죠</a:t>
            </a:r>
            <a:r>
              <a:rPr lang="en-US" altLang="ko-KR" sz="2800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02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8789"/>
            <a:ext cx="10515600" cy="1550241"/>
          </a:xfrm>
        </p:spPr>
        <p:txBody>
          <a:bodyPr/>
          <a:lstStyle/>
          <a:p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I.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동작 중인 프로세스의 정보가 </a:t>
            </a:r>
            <a:r>
              <a:rPr lang="ko-KR" altLang="en-US" sz="2000" dirty="0">
                <a:solidFill>
                  <a:srgbClr val="B9AAEE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으로 필요하다면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B7EBB1CA-AE9D-F8ED-50CD-045EAD1AA124}"/>
              </a:ext>
            </a:extLst>
          </p:cNvPr>
          <p:cNvSpPr txBox="1">
            <a:spLocks/>
          </p:cNvSpPr>
          <p:nvPr/>
        </p:nvSpPr>
        <p:spPr>
          <a:xfrm>
            <a:off x="838200" y="310367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II.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모든 쓰레드의 스택 </a:t>
            </a:r>
            <a:r>
              <a:rPr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트레이스가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실시간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으로 필요하다면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제목 3">
            <a:extLst>
              <a:ext uri="{FF2B5EF4-FFF2-40B4-BE49-F238E27FC236}">
                <a16:creationId xmlns:a16="http://schemas.microsoft.com/office/drawing/2014/main" id="{5735A82C-9271-4D2F-96C4-6E3CDCAB9389}"/>
              </a:ext>
            </a:extLst>
          </p:cNvPr>
          <p:cNvSpPr txBox="1">
            <a:spLocks/>
          </p:cNvSpPr>
          <p:nvPr/>
        </p:nvSpPr>
        <p:spPr>
          <a:xfrm>
            <a:off x="838200" y="3998565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III.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프로세스의 </a:t>
            </a:r>
            <a:r>
              <a:rPr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트레이스를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기록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하여 </a:t>
            </a:r>
            <a:r>
              <a:rPr lang="ko-KR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분석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하고 싶다면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DB2FE7B1-DEFB-3728-E5C7-077ACA141ED1}"/>
              </a:ext>
            </a:extLst>
          </p:cNvPr>
          <p:cNvSpPr txBox="1">
            <a:spLocks/>
          </p:cNvSpPr>
          <p:nvPr/>
        </p:nvSpPr>
        <p:spPr>
          <a:xfrm>
            <a:off x="838200" y="4893454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V</a:t>
            </a:r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프로세스의 메모리 정보를 </a:t>
            </a:r>
            <a:r>
              <a:rPr lang="ko-KR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기록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하여 </a:t>
            </a:r>
            <a:r>
              <a:rPr lang="ko-KR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분석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하고 싶다면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9" name="제목 3">
            <a:extLst>
              <a:ext uri="{FF2B5EF4-FFF2-40B4-BE49-F238E27FC236}">
                <a16:creationId xmlns:a16="http://schemas.microsoft.com/office/drawing/2014/main" id="{B05D098D-B801-B5A3-D806-EFB00A09ABAE}"/>
              </a:ext>
            </a:extLst>
          </p:cNvPr>
          <p:cNvSpPr txBox="1">
            <a:spLocks/>
          </p:cNvSpPr>
          <p:nvPr/>
        </p:nvSpPr>
        <p:spPr>
          <a:xfrm>
            <a:off x="838200" y="131390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Prologue.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닷넷 설치하기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3CBCBE-784F-F45C-3AB8-7407DC0F61ED}"/>
              </a:ext>
            </a:extLst>
          </p:cNvPr>
          <p:cNvSpPr/>
          <p:nvPr/>
        </p:nvSpPr>
        <p:spPr>
          <a:xfrm>
            <a:off x="838200" y="712715"/>
            <a:ext cx="10515600" cy="596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목차</a:t>
            </a:r>
            <a:r>
              <a:rPr lang="en-US" altLang="ko-KR" sz="20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en-KR" sz="20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21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동작 중인 프로세스의 정보가 </a:t>
            </a:r>
            <a:r>
              <a:rPr lang="ko-KR" altLang="en-US" b="1" dirty="0">
                <a:solidFill>
                  <a:srgbClr val="B9AAEE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실시간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으로 필요하다면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동작 중인 프로세스의 정보가 </a:t>
            </a:r>
            <a:r>
              <a:rPr lang="ko-KR" altLang="en-US" b="1" dirty="0">
                <a:solidFill>
                  <a:srgbClr val="B9AAEE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실시간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으로 필요하다면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3020519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dotnet-counters monitor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8" name="제목 3">
            <a:extLst>
              <a:ext uri="{FF2B5EF4-FFF2-40B4-BE49-F238E27FC236}">
                <a16:creationId xmlns:a16="http://schemas.microsoft.com/office/drawing/2014/main" id="{37D2C7F8-BF99-2E70-8D8A-53A56FF4CA3D}"/>
              </a:ext>
            </a:extLst>
          </p:cNvPr>
          <p:cNvSpPr txBox="1">
            <a:spLocks/>
          </p:cNvSpPr>
          <p:nvPr/>
        </p:nvSpPr>
        <p:spPr>
          <a:xfrm>
            <a:off x="838200" y="383748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또한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PID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대신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pgrep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을 통해 프로세스 이름으로 접근할 수 있습니다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838C7D-FFF3-BA09-EB99-2CFBCFECB2BF}"/>
              </a:ext>
            </a:extLst>
          </p:cNvPr>
          <p:cNvGrpSpPr/>
          <p:nvPr/>
        </p:nvGrpSpPr>
        <p:grpSpPr>
          <a:xfrm>
            <a:off x="838200" y="5387722"/>
            <a:ext cx="10448988" cy="816962"/>
            <a:chOff x="6207020" y="3494955"/>
            <a:chExt cx="10448988" cy="81696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5E8124-B77E-3167-6C33-2446506E9454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90F1D0-092C-F24D-99E8-DCC569C4F10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dotnet-counters monitor –p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$(</a:t>
              </a:r>
              <a:r>
                <a:rPr lang="en-US" altLang="ko-KR" sz="1400" dirty="0" err="1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pgrep</a:t>
              </a:r>
              <a:r>
                <a:rPr lang="en-US" altLang="ko-KR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PROCESS_NAME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9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하나 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dotnet-counters </a:t>
              </a:r>
              <a:r>
                <a:rPr lang="en-US" sz="1400" dirty="0" err="1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ps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5477ED6-4B20-D3F7-18CE-F8953F72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888" y="2943036"/>
            <a:ext cx="3672300" cy="3146613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3BE2EE2A-567B-4962-38DE-EDBC9D50166F}"/>
              </a:ext>
            </a:extLst>
          </p:cNvPr>
          <p:cNvSpPr txBox="1">
            <a:spLocks/>
          </p:cNvSpPr>
          <p:nvPr/>
        </p:nvSpPr>
        <p:spPr>
          <a:xfrm>
            <a:off x="838200" y="4539408"/>
            <a:ext cx="10448988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해당 명령어는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endParaRPr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모니터링 가능한 닷넷 프로세스의 목록을 보여줍니다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311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1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19054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solidFill>
            <a:schemeClr val="bg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19054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5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19054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19054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9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784F4-CEF8-E95E-ADB5-1234ABE6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헉</a:t>
            </a:r>
            <a:r>
              <a:rPr lang="en-US" altLang="ko-KR" dirty="0"/>
              <a:t>!</a:t>
            </a:r>
            <a:r>
              <a:rPr lang="ko-KR" altLang="en-US" dirty="0"/>
              <a:t> 닷넷 </a:t>
            </a:r>
            <a:r>
              <a:rPr lang="ko-KR" altLang="en-US" dirty="0" err="1"/>
              <a:t>디버거</a:t>
            </a:r>
            <a:r>
              <a:rPr lang="ko-KR" altLang="en-US" dirty="0"/>
              <a:t> 삼형제다</a:t>
            </a:r>
            <a:r>
              <a:rPr lang="en-US" altLang="ko-KR" dirty="0"/>
              <a:t>!</a:t>
            </a:r>
            <a:endParaRPr lang="en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DDE37-0F05-70A6-5B88-FB7AC328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46" y="811454"/>
            <a:ext cx="4728654" cy="53655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AEB4F-0E14-6CDD-8F60-FD7556BDAE7E}"/>
              </a:ext>
            </a:extLst>
          </p:cNvPr>
          <p:cNvCxnSpPr>
            <a:cxnSpLocks/>
          </p:cNvCxnSpPr>
          <p:nvPr/>
        </p:nvCxnSpPr>
        <p:spPr>
          <a:xfrm flipV="1">
            <a:off x="4117271" y="822594"/>
            <a:ext cx="360860" cy="364309"/>
          </a:xfrm>
          <a:prstGeom prst="line">
            <a:avLst/>
          </a:prstGeom>
          <a:ln w="76200">
            <a:solidFill>
              <a:srgbClr val="B9AA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EF9D40-5971-ECD7-7359-F0DF1ACCAFC5}"/>
              </a:ext>
            </a:extLst>
          </p:cNvPr>
          <p:cNvSpPr txBox="1"/>
          <p:nvPr/>
        </p:nvSpPr>
        <p:spPr>
          <a:xfrm>
            <a:off x="4063327" y="2761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B9AAE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</a:t>
            </a:r>
            <a:endParaRPr lang="en-KR" sz="3200" b="1" dirty="0">
              <a:solidFill>
                <a:srgbClr val="B9AAE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FD89093-8E72-517F-B6C0-EC3AA7F1882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257800" cy="31607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dotnet-counters</a:t>
            </a:r>
          </a:p>
          <a:p>
            <a:r>
              <a:rPr lang="en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dotnet-stack</a:t>
            </a:r>
          </a:p>
          <a:p>
            <a:r>
              <a:rPr lang="en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dotnet-trace</a:t>
            </a:r>
          </a:p>
          <a:p>
            <a:r>
              <a:rPr lang="en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dotnet-dump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5498860-AC6C-4DDF-7420-1B3C471F603E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4938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함께 살펴봅시다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en-KR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78029-4745-244F-62A8-9295FFFFFD7A}"/>
              </a:ext>
            </a:extLst>
          </p:cNvPr>
          <p:cNvSpPr txBox="1"/>
          <p:nvPr/>
        </p:nvSpPr>
        <p:spPr>
          <a:xfrm>
            <a:off x="0" y="6680749"/>
            <a:ext cx="73907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 출처</a:t>
            </a:r>
            <a:r>
              <a:rPr lang="en-US" altLang="ko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개노답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삼형제 </a:t>
            </a:r>
            <a:r>
              <a:rPr lang="ko-KR" alt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생성기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http://vbcstatic.s3-website-us-west-2.amazonaws.com/brothers/</a:t>
            </a:r>
          </a:p>
        </p:txBody>
      </p:sp>
    </p:spTree>
    <p:extLst>
      <p:ext uri="{BB962C8B-B14F-4D97-AF65-F5344CB8AC3E}">
        <p14:creationId xmlns:p14="http://schemas.microsoft.com/office/powerpoint/2010/main" val="24473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48988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dotnet-counters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 대한 고찰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1550241"/>
            <a:ext cx="4230362" cy="581340"/>
            <a:chOff x="6207020" y="3494955"/>
            <a:chExt cx="10448988" cy="816962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EXCEPTION COUNT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98972-695C-9DE8-FC4B-026F911657D8}"/>
              </a:ext>
            </a:extLst>
          </p:cNvPr>
          <p:cNvGrpSpPr/>
          <p:nvPr/>
        </p:nvGrpSpPr>
        <p:grpSpPr>
          <a:xfrm>
            <a:off x="838200" y="2539579"/>
            <a:ext cx="4230362" cy="581340"/>
            <a:chOff x="6207020" y="3494955"/>
            <a:chExt cx="10448988" cy="816962"/>
          </a:xfrm>
          <a:noFill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733D8B-33CA-D880-0B73-978E054183F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C30128-0D40-DFE0-4373-1F34F77CDA64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GC</a:t>
              </a:r>
              <a:endParaRPr lang="en-KR" sz="14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C6931F-EB7A-1508-F23E-CE82AF3E278C}"/>
              </a:ext>
            </a:extLst>
          </p:cNvPr>
          <p:cNvGrpSpPr/>
          <p:nvPr/>
        </p:nvGrpSpPr>
        <p:grpSpPr>
          <a:xfrm>
            <a:off x="838200" y="3528917"/>
            <a:ext cx="4230362" cy="581340"/>
            <a:chOff x="6207020" y="3494955"/>
            <a:chExt cx="10448988" cy="816962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051D22-5C7E-7C46-A87A-1B853F27B46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78D33E-9B21-0DE3-13B6-05A03E370D76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MONITOR LOCK CONTENTION COUNT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C1CA1-653C-EBAB-1421-9C5848A81525}"/>
              </a:ext>
            </a:extLst>
          </p:cNvPr>
          <p:cNvGrpSpPr/>
          <p:nvPr/>
        </p:nvGrpSpPr>
        <p:grpSpPr>
          <a:xfrm>
            <a:off x="838200" y="4518255"/>
            <a:ext cx="4230362" cy="581340"/>
            <a:chOff x="6207020" y="3494955"/>
            <a:chExt cx="10448988" cy="816962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E183C5-B319-F017-C653-733CE21E653D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E7C0E8-638E-BDD6-3BFF-4F02045D5FFC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FAFAFA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NUMBER OF ACTIVE TIMERS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799DF-3F88-2088-ACB6-B11858D0B78D}"/>
              </a:ext>
            </a:extLst>
          </p:cNvPr>
          <p:cNvGrpSpPr/>
          <p:nvPr/>
        </p:nvGrpSpPr>
        <p:grpSpPr>
          <a:xfrm>
            <a:off x="838200" y="5507593"/>
            <a:ext cx="4230362" cy="581340"/>
            <a:chOff x="6207020" y="3494955"/>
            <a:chExt cx="10448988" cy="816962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50BFB0-DF5F-D63C-243B-1EE14ABA7186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b="1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63E614-97E2-FE4E-895E-2B6519F94985}"/>
                </a:ext>
              </a:extLst>
            </p:cNvPr>
            <p:cNvSpPr txBox="1"/>
            <p:nvPr/>
          </p:nvSpPr>
          <p:spPr>
            <a:xfrm>
              <a:off x="6207020" y="3494956"/>
              <a:ext cx="10448988" cy="816961"/>
            </a:xfrm>
            <a:prstGeom prst="rect">
              <a:avLst/>
            </a:prstGeom>
            <a:grpFill/>
            <a:ln w="19050">
              <a:solidFill>
                <a:schemeClr val="bg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KR" sz="1400" b="1" dirty="0">
                  <a:solidFill>
                    <a:srgbClr val="190548"/>
                  </a:solidFill>
                  <a:latin typeface="NanumMyeongjo" panose="02020603020101020101" pitchFamily="18" charset="-127"/>
                  <a:ea typeface="NanumMyeongjo" panose="02020603020101020101" pitchFamily="18" charset="-127"/>
                  <a:cs typeface="Consolas" panose="020B0609020204030204" pitchFamily="49" charset="0"/>
                </a:rPr>
                <a:t>THREADPOOL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19001-3DF1-526B-9612-FB64B65AD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065" y="1550265"/>
            <a:ext cx="6012734" cy="45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모든 쓰레드의 스택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트레이스가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실시간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으로 필요하다면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3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모든 쓰레드의 스택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트레이스가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실시간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으로 필요하다면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3020519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dotnet-stack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75F953-E4FB-F0BD-DE63-6C671DB140C9}"/>
              </a:ext>
            </a:extLst>
          </p:cNvPr>
          <p:cNvSpPr txBox="1">
            <a:spLocks/>
          </p:cNvSpPr>
          <p:nvPr/>
        </p:nvSpPr>
        <p:spPr>
          <a:xfrm>
            <a:off x="838200" y="383748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역시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 </a:t>
            </a:r>
            <a:r>
              <a:rPr lang="en-US" altLang="ko-KR" sz="2000" dirty="0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PID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대신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pgrep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을 통해 프로세스 이름으로 접근할 수 있습니다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 (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이후 생략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.)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10767-72D3-49E9-E3FE-080864E0D5FE}"/>
              </a:ext>
            </a:extLst>
          </p:cNvPr>
          <p:cNvGrpSpPr/>
          <p:nvPr/>
        </p:nvGrpSpPr>
        <p:grpSpPr>
          <a:xfrm>
            <a:off x="838200" y="5387722"/>
            <a:ext cx="10448988" cy="816962"/>
            <a:chOff x="6207020" y="3494955"/>
            <a:chExt cx="10448988" cy="81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DDE6F-D1F0-74B4-EF12-CA42024A0BBB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0B366-D22D-7C12-2C3A-D153EB5F379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$(</a:t>
              </a:r>
              <a:r>
                <a:rPr lang="en-US" altLang="ko-KR" sz="1400" dirty="0" err="1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pgrep</a:t>
              </a:r>
              <a:r>
                <a:rPr lang="en-US" altLang="ko-KR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PROCESS_NAME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81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모든 쓰레드의 스택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트레이스가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실시간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으로 필요하다면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3020519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dotnet-stack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75F953-E4FB-F0BD-DE63-6C671DB140C9}"/>
              </a:ext>
            </a:extLst>
          </p:cNvPr>
          <p:cNvSpPr txBox="1">
            <a:spLocks/>
          </p:cNvSpPr>
          <p:nvPr/>
        </p:nvSpPr>
        <p:spPr>
          <a:xfrm>
            <a:off x="838200" y="383748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US" altLang="en-US" sz="2000" dirty="0" err="1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ps</a:t>
            </a:r>
            <a:r>
              <a:rPr lang="en-US" altLang="en-US" sz="2000" dirty="0">
                <a:solidFill>
                  <a:srgbClr val="B9AAEF"/>
                </a:solidFill>
                <a:latin typeface="NanumMyeongjo" panose="02020603020101020101" pitchFamily="18" charset="-127"/>
                <a:ea typeface="NanumMyeongjo" panose="02020603020101020101" pitchFamily="18" charset="-127"/>
                <a:cs typeface="Consolas" panose="020B0609020204030204" pitchFamily="49" charset="0"/>
              </a:rPr>
              <a:t>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역시 가능합니다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(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이후 생략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.)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10767-72D3-49E9-E3FE-080864E0D5FE}"/>
              </a:ext>
            </a:extLst>
          </p:cNvPr>
          <p:cNvGrpSpPr/>
          <p:nvPr/>
        </p:nvGrpSpPr>
        <p:grpSpPr>
          <a:xfrm>
            <a:off x="838200" y="5387722"/>
            <a:ext cx="10448988" cy="816962"/>
            <a:chOff x="6207020" y="3494955"/>
            <a:chExt cx="10448988" cy="81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DDE6F-D1F0-74B4-EF12-CA42024A0BBB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0B366-D22D-7C12-2C3A-D153EB5F379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</a:t>
              </a:r>
              <a:r>
                <a:rPr lang="ko-KR" alt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sz="1400" dirty="0" err="1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ps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38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출력 예시입니다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E03C5-7B95-C0C6-6B12-244F0EBE1E9C}"/>
              </a:ext>
            </a:extLst>
          </p:cNvPr>
          <p:cNvSpPr txBox="1"/>
          <p:nvPr/>
        </p:nvSpPr>
        <p:spPr>
          <a:xfrm>
            <a:off x="5645866" y="0"/>
            <a:ext cx="6546134" cy="1843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dotnet-stack report -p 13694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(0xC80501):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Avalonia.Native!Avalonia.Native.Interop.Impl.__MicroComIAvnPlatformThreadingInterfaceProxy.RunLoop(class Avalonia.Native.Interop.IAvnLoopCancellation)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Avalonia.Native!Avalonia.Native.PlatformThreadingInterface.RunLoop(value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Avalonia.Base!Avalonia.Threading.Dispatcher.MainLoop(value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Avalonia.Controls!Avalonia.Controls.ApplicationLifetimes.ClassicDesktopStyleApplicationLifetime.Start(class System.String[])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QueryPieAgent.Desktop!QueryPieAgent.Desktop.DesktopApplication.Start(class System.String[],class QueryPieAgent.Desktop.IDesktopApplication)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QueryPieAgent.Desktop!QueryPieAgent.Desktop.DesktopApplication+&lt;RunAsync&gt;d__4`1[System.__Canon].MoveNext()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System.Private.CoreLib!System.Runtime.CompilerServices.AsyncMethodBuilderCore.Start(!!0&amp;)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QueryPieAgent.Desktop!QueryPieAgent.Desktop.DesktopApplication.RunAsync(class System.String[])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QueryPieAgent.Desktop.OSX!QueryPieAgent.Desktop.OSX.Program.Main(class System.String[])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QueryPieAgent.Desktop.OSX!QueryPieAgent.Desktop.OSX.Program.&lt;Main&gt;(class System.String[])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(0xC80550):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System.Net.Sockets!System.Net.Sockets.SocketAsyncEngine.EventLoop()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(0xC80568):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System.Private.CoreLib!System.Threading.WaitHandle.WaitOneNoCheck(int32)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System.Private.CoreLib!System.Threading.TimerQueue.TimerThread()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(0xC80581):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System.Private.CoreLib!System.Threading.WaitHandle.WaitOneNoCheck(int32)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System.Private.CoreLib!System.Threading.PortableThreadPool+GateThread.GateThreadStart()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(0xC80671):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System.Net.NetworkInformation!System.Net.NetworkInformation.NetworkChange.RunLoopThreadStart()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System.Private.CoreLib!System.Threading.Thread+StartHelper.Callback(class System.Object)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System.Private.CoreLib!System.Threading.ExecutionContext.RunInternal(class System.Threading.ExecutionContext,class System.Threading.ContextCallback,class System.Object)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(0xFFD264):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System.Private.CoreLib!System.Threading.Monitor.Wait(class System.Object,int32)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System.Private.CoreLib!System.Threading.ManualResetEventSlim.Wait(int32,value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System.Private.CoreLib!System.Threading.Tasks.Task.SpinThenBlockingWait(int32,value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System.Private.CoreLib!System.Threading.Tasks.Task.InternalWaitCore(int32,value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System.Private.CoreLib!System.Threading.Tasks.Task.Wait(int32,value class System.Threading.CancellationToken)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System.Private.CoreLib!System.Threading.Tasks.Task.Wait()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QueryPieAgent.Protocol.Grpc.Client!QueryPieAgent.Protocol.Grpc.Client.Extensions.TaskExtension.WaitSynchronously(class System.Threading.Tasks.Task)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QueryPieAgent.Protocol.Grpc.Client!QueryPieAgent.Protocol.Grpc.Client.GrpcAgentConnection.PingWorker(class System.Object)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System.Private.CoreLib!System.Threading.ExecutionContext.RunInternal(class System.Threading.ExecutionContext,class System.Threading.ContextCallback,class System.Object)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System.Private.CoreLib!System.Threading.Tasks.Task.ExecuteWithThreadLocal(class System.Threading.Tasks.Task&amp;,class System.Threading.Thread)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(0x105807C):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System.Private.CoreLib!System.Threading.WaitHandle.WaitOneNoCheck(int32)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System.Private.CoreLib!System.Diagnostics.Tracing.CounterGroup.PollForValues()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(0x105B07B):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(0x10606CB):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(0x10616EA):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(0x1063160):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(0x1063161):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(0x1064560):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  <a:p>
            <a:endParaRPr lang="en-KR" sz="800" dirty="0">
              <a:solidFill>
                <a:schemeClr val="bg1">
                  <a:alpha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 (0x1064895):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[Native Frames]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?!?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System.Private.CoreLib!System.Threading.LowLevelLifoSemaphore.WaitNative(class Microsoft.Win32.SafeHandles.SafeWaitHandle,int32)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System.Private.CoreLib!System.Threading.LowLevelLifoSemaphore.WaitForSignal(int32)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System.Private.CoreLib!System.Threading.LowLevelLifoSemaphore.Wait(int32,bool)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System.Private.CoreLib!System.Threading.PortableThreadPool+WorkerThread.WorkerThreadStart()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System.Private.CoreLib!System.Threading.Thread+StartHelper.Run()</a:t>
            </a:r>
          </a:p>
          <a:p>
            <a:r>
              <a:rPr lang="en-KR" sz="800" dirty="0">
                <a:solidFill>
                  <a:schemeClr val="bg1">
                    <a:alpha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System.Private.CoreLib!System.Threading.Thread.StartCallback()</a:t>
            </a:r>
          </a:p>
        </p:txBody>
      </p:sp>
    </p:spTree>
    <p:extLst>
      <p:ext uri="{BB962C8B-B14F-4D97-AF65-F5344CB8AC3E}">
        <p14:creationId xmlns:p14="http://schemas.microsoft.com/office/powerpoint/2010/main" val="428083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그렇다면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에서는 어떻게 사용할 수 있을까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27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그렇다면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에서는 어떻게 사용할 수 있을까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3D8E1F-4BE2-7116-7726-199B70F1672F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.NET 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5376C-7B17-8B0D-06B0-98DCCCBA7CE4}"/>
              </a:ext>
            </a:extLst>
          </p:cNvPr>
          <p:cNvSpPr/>
          <p:nvPr/>
        </p:nvSpPr>
        <p:spPr>
          <a:xfrm>
            <a:off x="9345854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데이터베이스 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B42FD-71B8-20C7-817B-B20525E70C40}"/>
              </a:ext>
            </a:extLst>
          </p:cNvPr>
          <p:cNvSpPr/>
          <p:nvPr/>
        </p:nvSpPr>
        <p:spPr>
          <a:xfrm>
            <a:off x="838200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클라이언트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4F4020-74D4-FB21-7FB0-75BEA3EAEA3E}"/>
              </a:ext>
            </a:extLst>
          </p:cNvPr>
          <p:cNvCxnSpPr>
            <a:cxnSpLocks/>
          </p:cNvCxnSpPr>
          <p:nvPr/>
        </p:nvCxnSpPr>
        <p:spPr>
          <a:xfrm>
            <a:off x="2846146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DFF7BB-8AE0-4FA0-FF32-585D80676F6D}"/>
              </a:ext>
            </a:extLst>
          </p:cNvPr>
          <p:cNvCxnSpPr>
            <a:cxnSpLocks/>
          </p:cNvCxnSpPr>
          <p:nvPr/>
        </p:nvCxnSpPr>
        <p:spPr>
          <a:xfrm>
            <a:off x="7099973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46E38E-2072-6FD5-802B-A749D4BD6282}"/>
              </a:ext>
            </a:extLst>
          </p:cNvPr>
          <p:cNvSpPr txBox="1"/>
          <p:nvPr/>
        </p:nvSpPr>
        <p:spPr>
          <a:xfrm>
            <a:off x="3488827" y="296427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D995-B348-4AF7-2847-7A2227D0FEFE}"/>
              </a:ext>
            </a:extLst>
          </p:cNvPr>
          <p:cNvSpPr txBox="1"/>
          <p:nvPr/>
        </p:nvSpPr>
        <p:spPr>
          <a:xfrm>
            <a:off x="7742654" y="297409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A99CE-02C8-C387-7F0E-0298F109A1D8}"/>
              </a:ext>
            </a:extLst>
          </p:cNvPr>
          <p:cNvCxnSpPr>
            <a:cxnSpLocks/>
          </p:cNvCxnSpPr>
          <p:nvPr/>
        </p:nvCxnSpPr>
        <p:spPr>
          <a:xfrm rot="10800000">
            <a:off x="2846146" y="3581400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92AE3C-CA60-37B7-7C1A-CC39F012A386}"/>
              </a:ext>
            </a:extLst>
          </p:cNvPr>
          <p:cNvCxnSpPr>
            <a:cxnSpLocks/>
          </p:cNvCxnSpPr>
          <p:nvPr/>
        </p:nvCxnSpPr>
        <p:spPr>
          <a:xfrm rot="10800000">
            <a:off x="7099973" y="3581399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118F05-2A6E-C665-93D3-FE29F2A0657C}"/>
              </a:ext>
            </a:extLst>
          </p:cNvPr>
          <p:cNvSpPr txBox="1"/>
          <p:nvPr/>
        </p:nvSpPr>
        <p:spPr>
          <a:xfrm>
            <a:off x="3488826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01B04-6E6B-58E5-15F1-467293A48DCC}"/>
              </a:ext>
            </a:extLst>
          </p:cNvPr>
          <p:cNvSpPr txBox="1"/>
          <p:nvPr/>
        </p:nvSpPr>
        <p:spPr>
          <a:xfrm>
            <a:off x="7742653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37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D8E1F-4BE2-7116-7726-199B70F1672F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.NET </a:t>
            </a:r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5376C-7B17-8B0D-06B0-98DCCCBA7CE4}"/>
              </a:ext>
            </a:extLst>
          </p:cNvPr>
          <p:cNvSpPr/>
          <p:nvPr/>
        </p:nvSpPr>
        <p:spPr>
          <a:xfrm>
            <a:off x="9345854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데이터베이스 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B42FD-71B8-20C7-817B-B20525E70C40}"/>
              </a:ext>
            </a:extLst>
          </p:cNvPr>
          <p:cNvSpPr/>
          <p:nvPr/>
        </p:nvSpPr>
        <p:spPr>
          <a:xfrm>
            <a:off x="838200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클라이언트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4F4020-74D4-FB21-7FB0-75BEA3EAEA3E}"/>
              </a:ext>
            </a:extLst>
          </p:cNvPr>
          <p:cNvCxnSpPr>
            <a:cxnSpLocks/>
          </p:cNvCxnSpPr>
          <p:nvPr/>
        </p:nvCxnSpPr>
        <p:spPr>
          <a:xfrm>
            <a:off x="2846146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46E38E-2072-6FD5-802B-A749D4BD6282}"/>
              </a:ext>
            </a:extLst>
          </p:cNvPr>
          <p:cNvSpPr txBox="1"/>
          <p:nvPr/>
        </p:nvSpPr>
        <p:spPr>
          <a:xfrm>
            <a:off x="3488827" y="296427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82805-EF03-EAEF-335C-275A11D770B5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D26A97F-A4DF-1F5A-A91B-BE164B627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r="17517"/>
          <a:stretch/>
        </p:blipFill>
        <p:spPr bwMode="auto">
          <a:xfrm>
            <a:off x="5668068" y="2982397"/>
            <a:ext cx="87806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E9D040-37A9-4B72-76A2-6E2454ACEDAF}"/>
              </a:ext>
            </a:extLst>
          </p:cNvPr>
          <p:cNvSpPr txBox="1"/>
          <p:nvPr/>
        </p:nvSpPr>
        <p:spPr>
          <a:xfrm>
            <a:off x="3769353" y="3510750"/>
            <a:ext cx="399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3200" b="1" dirty="0">
                <a:solidFill>
                  <a:srgbClr val="D45050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</a:p>
        </p:txBody>
      </p:sp>
      <p:sp>
        <p:nvSpPr>
          <p:cNvPr id="24" name="제목 3">
            <a:extLst>
              <a:ext uri="{FF2B5EF4-FFF2-40B4-BE49-F238E27FC236}">
                <a16:creationId xmlns:a16="http://schemas.microsoft.com/office/drawing/2014/main" id="{7CD51829-A2C8-5F59-DAEA-9833A6AB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그렇다면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에서는 어떻게 사용할 수 있을까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9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A82805-EF03-EAEF-335C-275A11D770B5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5376C-7B17-8B0D-06B0-98DCCCBA7CE4}"/>
              </a:ext>
            </a:extLst>
          </p:cNvPr>
          <p:cNvSpPr/>
          <p:nvPr/>
        </p:nvSpPr>
        <p:spPr>
          <a:xfrm>
            <a:off x="9345854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데이터베이스 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B42FD-71B8-20C7-817B-B20525E70C40}"/>
              </a:ext>
            </a:extLst>
          </p:cNvPr>
          <p:cNvSpPr/>
          <p:nvPr/>
        </p:nvSpPr>
        <p:spPr>
          <a:xfrm>
            <a:off x="838200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클라이언트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4F4020-74D4-FB21-7FB0-75BEA3EAEA3E}"/>
              </a:ext>
            </a:extLst>
          </p:cNvPr>
          <p:cNvCxnSpPr>
            <a:cxnSpLocks/>
          </p:cNvCxnSpPr>
          <p:nvPr/>
        </p:nvCxnSpPr>
        <p:spPr>
          <a:xfrm>
            <a:off x="2846146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B46E38E-2072-6FD5-802B-A749D4BD6282}"/>
              </a:ext>
            </a:extLst>
          </p:cNvPr>
          <p:cNvSpPr txBox="1"/>
          <p:nvPr/>
        </p:nvSpPr>
        <p:spPr>
          <a:xfrm>
            <a:off x="3488827" y="296427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D26A97F-A4DF-1F5A-A91B-BE164B627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r="17517"/>
          <a:stretch/>
        </p:blipFill>
        <p:spPr bwMode="auto">
          <a:xfrm>
            <a:off x="5668068" y="2982397"/>
            <a:ext cx="87806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E9D040-37A9-4B72-76A2-6E2454ACEDAF}"/>
              </a:ext>
            </a:extLst>
          </p:cNvPr>
          <p:cNvSpPr txBox="1"/>
          <p:nvPr/>
        </p:nvSpPr>
        <p:spPr>
          <a:xfrm>
            <a:off x="3769353" y="3510750"/>
            <a:ext cx="399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3200" b="1" dirty="0">
                <a:solidFill>
                  <a:srgbClr val="D45050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4B0E40-6E7F-AD2D-90D4-9DC5777C202C}"/>
              </a:ext>
            </a:extLst>
          </p:cNvPr>
          <p:cNvCxnSpPr>
            <a:cxnSpLocks/>
          </p:cNvCxnSpPr>
          <p:nvPr/>
        </p:nvCxnSpPr>
        <p:spPr>
          <a:xfrm flipV="1">
            <a:off x="6096001" y="4005800"/>
            <a:ext cx="0" cy="71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4467036" y="4862946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제목 3">
            <a:extLst>
              <a:ext uri="{FF2B5EF4-FFF2-40B4-BE49-F238E27FC236}">
                <a16:creationId xmlns:a16="http://schemas.microsoft.com/office/drawing/2014/main" id="{D0A6B319-C298-4A52-20B3-04DD9195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그렇다면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에서는 어떻게 사용할 수 있을까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38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838200" y="787507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BFE6A9E-F4CF-45DB-B72C-D05CFD485E2C}"/>
              </a:ext>
            </a:extLst>
          </p:cNvPr>
          <p:cNvSpPr/>
          <p:nvPr/>
        </p:nvSpPr>
        <p:spPr>
          <a:xfrm>
            <a:off x="838197" y="3615967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FE22E-4832-9F95-B114-47B2F28A55C7}"/>
              </a:ext>
            </a:extLst>
          </p:cNvPr>
          <p:cNvSpPr/>
          <p:nvPr/>
        </p:nvSpPr>
        <p:spPr>
          <a:xfrm>
            <a:off x="838197" y="2744966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DF3FA0-C107-8C7C-CB6F-5D172D2937B8}"/>
              </a:ext>
            </a:extLst>
          </p:cNvPr>
          <p:cNvSpPr/>
          <p:nvPr/>
        </p:nvSpPr>
        <p:spPr>
          <a:xfrm>
            <a:off x="838197" y="4486968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0x32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CD7AA-2871-7EF3-1B96-6A236CCDED26}"/>
              </a:ext>
            </a:extLst>
          </p:cNvPr>
          <p:cNvGrpSpPr/>
          <p:nvPr/>
        </p:nvGrpSpPr>
        <p:grpSpPr>
          <a:xfrm>
            <a:off x="2301057" y="1301959"/>
            <a:ext cx="352982" cy="1351237"/>
            <a:chOff x="6382633" y="1344349"/>
            <a:chExt cx="352982" cy="13512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281B-65D8-066C-C493-169B01ECFC06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19B497-FE8D-DD29-B392-CA6C2A8D8F9D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2B62E6-15FA-BCE6-0147-0DCC7519578E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74BB1-19DD-E657-AF50-401CAAA4CAF2}"/>
              </a:ext>
            </a:extLst>
          </p:cNvPr>
          <p:cNvGrpSpPr/>
          <p:nvPr/>
        </p:nvGrpSpPr>
        <p:grpSpPr>
          <a:xfrm>
            <a:off x="2290669" y="4748115"/>
            <a:ext cx="352982" cy="1351237"/>
            <a:chOff x="6382633" y="1344349"/>
            <a:chExt cx="352982" cy="13512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0ACA2E-ED43-CFE6-760A-FD3D8469ACB1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45349-A482-8B01-92C0-73A4DEF385AA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9C440-E15E-0958-462C-8E0590E08D9C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306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D8EC-FE80-9C51-876F-17901EC32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2177"/>
            <a:ext cx="12192000" cy="1544185"/>
          </a:xfrm>
        </p:spPr>
        <p:txBody>
          <a:bodyPr anchor="ctr" anchorCtr="0">
            <a:normAutofit/>
          </a:bodyPr>
          <a:lstStyle/>
          <a:p>
            <a:pPr algn="ctr"/>
            <a:r>
              <a:rPr lang="ko-KR" altLang="en-US" sz="7200" dirty="0"/>
              <a:t>잠깐</a:t>
            </a:r>
            <a:r>
              <a:rPr lang="en-US" altLang="ko-KR" sz="7200" dirty="0"/>
              <a:t>!</a:t>
            </a:r>
            <a:endParaRPr lang="en-KR" sz="7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20C9A0-E3DB-4AB7-B796-EF075795F5BE}"/>
              </a:ext>
            </a:extLst>
          </p:cNvPr>
          <p:cNvSpPr txBox="1">
            <a:spLocks/>
          </p:cNvSpPr>
          <p:nvPr/>
        </p:nvSpPr>
        <p:spPr>
          <a:xfrm>
            <a:off x="3313439" y="3540134"/>
            <a:ext cx="55651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pPr algn="ctr"/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.NET</a:t>
            </a:r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SDK</a:t>
            </a:r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설치되었나요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en-KR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838200" y="787507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BFE6A9E-F4CF-45DB-B72C-D05CFD485E2C}"/>
              </a:ext>
            </a:extLst>
          </p:cNvPr>
          <p:cNvSpPr/>
          <p:nvPr/>
        </p:nvSpPr>
        <p:spPr>
          <a:xfrm>
            <a:off x="838197" y="3615967"/>
            <a:ext cx="3257927" cy="5707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FE22E-4832-9F95-B114-47B2F28A55C7}"/>
              </a:ext>
            </a:extLst>
          </p:cNvPr>
          <p:cNvSpPr/>
          <p:nvPr/>
        </p:nvSpPr>
        <p:spPr>
          <a:xfrm>
            <a:off x="838197" y="2744966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DF3FA0-C107-8C7C-CB6F-5D172D2937B8}"/>
              </a:ext>
            </a:extLst>
          </p:cNvPr>
          <p:cNvSpPr/>
          <p:nvPr/>
        </p:nvSpPr>
        <p:spPr>
          <a:xfrm>
            <a:off x="838197" y="4486968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0x32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CD7AA-2871-7EF3-1B96-6A236CCDED26}"/>
              </a:ext>
            </a:extLst>
          </p:cNvPr>
          <p:cNvGrpSpPr/>
          <p:nvPr/>
        </p:nvGrpSpPr>
        <p:grpSpPr>
          <a:xfrm>
            <a:off x="2301057" y="1301959"/>
            <a:ext cx="352982" cy="1351237"/>
            <a:chOff x="6382633" y="1344349"/>
            <a:chExt cx="352982" cy="13512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281B-65D8-066C-C493-169B01ECFC06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19B497-FE8D-DD29-B392-CA6C2A8D8F9D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2B62E6-15FA-BCE6-0147-0DCC7519578E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74BB1-19DD-E657-AF50-401CAAA4CAF2}"/>
              </a:ext>
            </a:extLst>
          </p:cNvPr>
          <p:cNvGrpSpPr/>
          <p:nvPr/>
        </p:nvGrpSpPr>
        <p:grpSpPr>
          <a:xfrm>
            <a:off x="2290669" y="4748115"/>
            <a:ext cx="352982" cy="1351237"/>
            <a:chOff x="6382633" y="1344349"/>
            <a:chExt cx="352982" cy="13512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0ACA2E-ED43-CFE6-760A-FD3D8469ACB1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45349-A482-8B01-92C0-73A4DEF385AA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9C440-E15E-0958-462C-8E0590E08D9C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8CE1EE-C025-0116-1475-82FA84E0ABC8}"/>
              </a:ext>
            </a:extLst>
          </p:cNvPr>
          <p:cNvSpPr/>
          <p:nvPr/>
        </p:nvSpPr>
        <p:spPr>
          <a:xfrm>
            <a:off x="4611863" y="153682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System.Net.Sockets!System.Net.Sockets.SocketPal.SysReceive(..)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B9B87-5781-A9A7-156B-4378C83AFCE2}"/>
              </a:ext>
            </a:extLst>
          </p:cNvPr>
          <p:cNvSpPr/>
          <p:nvPr/>
        </p:nvSpPr>
        <p:spPr>
          <a:xfrm>
            <a:off x="4611863" y="2285504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System.Net.Sockets!System.Net.Sockets.SocketPal.TryCompleteReceiveFrom(..)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F16F7-5C6B-A436-D3C9-D813B5495474}"/>
              </a:ext>
            </a:extLst>
          </p:cNvPr>
          <p:cNvSpPr/>
          <p:nvPr/>
        </p:nvSpPr>
        <p:spPr>
          <a:xfrm>
            <a:off x="4611863" y="391671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DbConnector!.DbConnector.Core.ServerSession.ReceiveReplyAsync(..)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499E7-8399-22B7-CC95-B58F8FFBB8F9}"/>
              </a:ext>
            </a:extLst>
          </p:cNvPr>
          <p:cNvSpPr/>
          <p:nvPr/>
        </p:nvSpPr>
        <p:spPr>
          <a:xfrm>
            <a:off x="4611862" y="4644451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DbConnector!DbConnector.Core.ServerSession.TryResetConnectionAsync(..)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A492A-E91A-47DA-4FF8-94D093F6A2DC}"/>
              </a:ext>
            </a:extLst>
          </p:cNvPr>
          <p:cNvSpPr/>
          <p:nvPr/>
        </p:nvSpPr>
        <p:spPr>
          <a:xfrm>
            <a:off x="4611861" y="787507"/>
            <a:ext cx="6741937" cy="5707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STACK TRACES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49C76-4AFC-287E-FD5A-77A1CFC75B4D}"/>
              </a:ext>
            </a:extLst>
          </p:cNvPr>
          <p:cNvGrpSpPr/>
          <p:nvPr/>
        </p:nvGrpSpPr>
        <p:grpSpPr>
          <a:xfrm>
            <a:off x="7806338" y="2773364"/>
            <a:ext cx="296876" cy="955658"/>
            <a:chOff x="6382633" y="1422844"/>
            <a:chExt cx="296876" cy="9556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7E7E66-BC1E-F801-551C-4E891FF477D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D62E1-BCAD-6274-8F18-5D37F8908C57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C79848-C793-6193-E1B7-44CF99F44490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C0D71-8104-818A-F152-724761101F9A}"/>
              </a:ext>
            </a:extLst>
          </p:cNvPr>
          <p:cNvGrpSpPr/>
          <p:nvPr/>
        </p:nvGrpSpPr>
        <p:grpSpPr>
          <a:xfrm>
            <a:off x="7806338" y="5143694"/>
            <a:ext cx="296876" cy="955658"/>
            <a:chOff x="6382633" y="1422844"/>
            <a:chExt cx="296876" cy="9556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965438-B694-D5CF-4CF4-AE55D3AA1E8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B23F64-3C73-B95E-5BAA-19B4E85A8DD9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D6A03-2BCA-6ADD-9E66-F26C774D8C53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30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838200" y="787507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BFE6A9E-F4CF-45DB-B72C-D05CFD485E2C}"/>
              </a:ext>
            </a:extLst>
          </p:cNvPr>
          <p:cNvSpPr/>
          <p:nvPr/>
        </p:nvSpPr>
        <p:spPr>
          <a:xfrm>
            <a:off x="838197" y="3615967"/>
            <a:ext cx="3257927" cy="5707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FE22E-4832-9F95-B114-47B2F28A55C7}"/>
              </a:ext>
            </a:extLst>
          </p:cNvPr>
          <p:cNvSpPr/>
          <p:nvPr/>
        </p:nvSpPr>
        <p:spPr>
          <a:xfrm>
            <a:off x="838197" y="2744966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DF3FA0-C107-8C7C-CB6F-5D172D2937B8}"/>
              </a:ext>
            </a:extLst>
          </p:cNvPr>
          <p:cNvSpPr/>
          <p:nvPr/>
        </p:nvSpPr>
        <p:spPr>
          <a:xfrm>
            <a:off x="838197" y="4486968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0x32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CD7AA-2871-7EF3-1B96-6A236CCDED26}"/>
              </a:ext>
            </a:extLst>
          </p:cNvPr>
          <p:cNvGrpSpPr/>
          <p:nvPr/>
        </p:nvGrpSpPr>
        <p:grpSpPr>
          <a:xfrm>
            <a:off x="2301057" y="1301959"/>
            <a:ext cx="352982" cy="1351237"/>
            <a:chOff x="6382633" y="1344349"/>
            <a:chExt cx="352982" cy="13512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281B-65D8-066C-C493-169B01ECFC06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19B497-FE8D-DD29-B392-CA6C2A8D8F9D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2B62E6-15FA-BCE6-0147-0DCC7519578E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74BB1-19DD-E657-AF50-401CAAA4CAF2}"/>
              </a:ext>
            </a:extLst>
          </p:cNvPr>
          <p:cNvGrpSpPr/>
          <p:nvPr/>
        </p:nvGrpSpPr>
        <p:grpSpPr>
          <a:xfrm>
            <a:off x="2290669" y="4748115"/>
            <a:ext cx="352982" cy="1351237"/>
            <a:chOff x="6382633" y="1344349"/>
            <a:chExt cx="352982" cy="13512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0ACA2E-ED43-CFE6-760A-FD3D8469ACB1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45349-A482-8B01-92C0-73A4DEF385AA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9C440-E15E-0958-462C-8E0590E08D9C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8CE1EE-C025-0116-1475-82FA84E0ABC8}"/>
              </a:ext>
            </a:extLst>
          </p:cNvPr>
          <p:cNvSpPr/>
          <p:nvPr/>
        </p:nvSpPr>
        <p:spPr>
          <a:xfrm>
            <a:off x="4611863" y="153682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System.Net.Sockets!System.Net.Sockets.SocketPal.SysReceive(..)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B9B87-5781-A9A7-156B-4378C83AFCE2}"/>
              </a:ext>
            </a:extLst>
          </p:cNvPr>
          <p:cNvSpPr/>
          <p:nvPr/>
        </p:nvSpPr>
        <p:spPr>
          <a:xfrm>
            <a:off x="4611863" y="2285504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System.Net.Sockets!System.Net.Sockets.SocketPal.TryCompleteReceiveFrom(..)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F16F7-5C6B-A436-D3C9-D813B5495474}"/>
              </a:ext>
            </a:extLst>
          </p:cNvPr>
          <p:cNvSpPr/>
          <p:nvPr/>
        </p:nvSpPr>
        <p:spPr>
          <a:xfrm>
            <a:off x="4611863" y="391671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DbConnector!.DbConnector.Core.ServerSession.ReceiveReplyAsync(..)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499E7-8399-22B7-CC95-B58F8FFBB8F9}"/>
              </a:ext>
            </a:extLst>
          </p:cNvPr>
          <p:cNvSpPr/>
          <p:nvPr/>
        </p:nvSpPr>
        <p:spPr>
          <a:xfrm>
            <a:off x="4611862" y="4644451"/>
            <a:ext cx="6741937" cy="570743"/>
          </a:xfrm>
          <a:prstGeom prst="rect">
            <a:avLst/>
          </a:prstGeom>
          <a:solidFill>
            <a:srgbClr val="FAFAF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DbConnector!DbConnector.Core.ServerSession.TryResetConnectionAsync(..)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A492A-E91A-47DA-4FF8-94D093F6A2DC}"/>
              </a:ext>
            </a:extLst>
          </p:cNvPr>
          <p:cNvSpPr/>
          <p:nvPr/>
        </p:nvSpPr>
        <p:spPr>
          <a:xfrm>
            <a:off x="4611861" y="787507"/>
            <a:ext cx="6741937" cy="5707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STACK TRACES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49C76-4AFC-287E-FD5A-77A1CFC75B4D}"/>
              </a:ext>
            </a:extLst>
          </p:cNvPr>
          <p:cNvGrpSpPr/>
          <p:nvPr/>
        </p:nvGrpSpPr>
        <p:grpSpPr>
          <a:xfrm>
            <a:off x="7806338" y="2773364"/>
            <a:ext cx="296876" cy="955658"/>
            <a:chOff x="6382633" y="1422844"/>
            <a:chExt cx="296876" cy="9556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7E7E66-BC1E-F801-551C-4E891FF477D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D62E1-BCAD-6274-8F18-5D37F8908C57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C79848-C793-6193-E1B7-44CF99F44490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C0D71-8104-818A-F152-724761101F9A}"/>
              </a:ext>
            </a:extLst>
          </p:cNvPr>
          <p:cNvGrpSpPr/>
          <p:nvPr/>
        </p:nvGrpSpPr>
        <p:grpSpPr>
          <a:xfrm>
            <a:off x="7806338" y="5143694"/>
            <a:ext cx="296876" cy="955658"/>
            <a:chOff x="6382633" y="1422844"/>
            <a:chExt cx="296876" cy="9556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965438-B694-D5CF-4CF4-AE55D3AA1E8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B23F64-3C73-B95E-5BAA-19B4E85A8DD9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D6A03-2BCA-6ADD-9E66-F26C774D8C53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4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C81C697-3B07-6728-1E06-02028BABC7C2}"/>
              </a:ext>
            </a:extLst>
          </p:cNvPr>
          <p:cNvSpPr/>
          <p:nvPr/>
        </p:nvSpPr>
        <p:spPr>
          <a:xfrm>
            <a:off x="690342" y="768848"/>
            <a:ext cx="6741937" cy="570743"/>
          </a:xfrm>
          <a:prstGeom prst="rect">
            <a:avLst/>
          </a:prstGeom>
          <a:solidFill>
            <a:srgbClr val="FAFAF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</a:t>
            </a:r>
            <a:r>
              <a:rPr lang="en-KR" sz="1200" dirty="0">
                <a:solidFill>
                  <a:srgbClr val="190548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.TryResetConnectionAsync(..)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379D90-1758-347E-3BE5-B67A54D43CD0}"/>
              </a:ext>
            </a:extLst>
          </p:cNvPr>
          <p:cNvSpPr/>
          <p:nvPr/>
        </p:nvSpPr>
        <p:spPr>
          <a:xfrm>
            <a:off x="690341" y="2667900"/>
            <a:ext cx="914400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2F42C4-B6E7-6394-8933-DB2B527A5214}"/>
              </a:ext>
            </a:extLst>
          </p:cNvPr>
          <p:cNvSpPr/>
          <p:nvPr/>
        </p:nvSpPr>
        <p:spPr>
          <a:xfrm>
            <a:off x="1684474" y="2667900"/>
            <a:ext cx="598497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668B9-9616-A4A1-CE2B-38CF2A0664F2}"/>
              </a:ext>
            </a:extLst>
          </p:cNvPr>
          <p:cNvSpPr/>
          <p:nvPr/>
        </p:nvSpPr>
        <p:spPr>
          <a:xfrm>
            <a:off x="2362704" y="2667900"/>
            <a:ext cx="10890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5FE912-98B3-A6B5-FD47-E776CEE0E2AD}"/>
              </a:ext>
            </a:extLst>
          </p:cNvPr>
          <p:cNvSpPr/>
          <p:nvPr/>
        </p:nvSpPr>
        <p:spPr>
          <a:xfrm>
            <a:off x="3531440" y="2667900"/>
            <a:ext cx="292385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C7E72-4EF6-B8DF-D80A-5250ACBD9F0B}"/>
              </a:ext>
            </a:extLst>
          </p:cNvPr>
          <p:cNvSpPr/>
          <p:nvPr/>
        </p:nvSpPr>
        <p:spPr>
          <a:xfrm>
            <a:off x="1147541" y="2995913"/>
            <a:ext cx="2485835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5E65F-56CA-2244-2602-DE5101D70738}"/>
              </a:ext>
            </a:extLst>
          </p:cNvPr>
          <p:cNvSpPr/>
          <p:nvPr/>
        </p:nvSpPr>
        <p:spPr>
          <a:xfrm>
            <a:off x="1147541" y="3323926"/>
            <a:ext cx="8387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16A3D0-3399-9D83-4255-E2E10F716063}"/>
              </a:ext>
            </a:extLst>
          </p:cNvPr>
          <p:cNvSpPr/>
          <p:nvPr/>
        </p:nvSpPr>
        <p:spPr>
          <a:xfrm>
            <a:off x="1609788" y="3651939"/>
            <a:ext cx="187320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B0E601-E211-E061-F148-F2E7D3ED71D0}"/>
              </a:ext>
            </a:extLst>
          </p:cNvPr>
          <p:cNvSpPr/>
          <p:nvPr/>
        </p:nvSpPr>
        <p:spPr>
          <a:xfrm>
            <a:off x="1609787" y="3979952"/>
            <a:ext cx="135848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8511D8-664A-990C-4F3D-9B9B0E817225}"/>
              </a:ext>
            </a:extLst>
          </p:cNvPr>
          <p:cNvSpPr/>
          <p:nvPr/>
        </p:nvSpPr>
        <p:spPr>
          <a:xfrm>
            <a:off x="3070204" y="3979952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F69F-B6A1-504E-64BD-B7D58D732208}"/>
              </a:ext>
            </a:extLst>
          </p:cNvPr>
          <p:cNvSpPr/>
          <p:nvPr/>
        </p:nvSpPr>
        <p:spPr>
          <a:xfrm>
            <a:off x="4142051" y="3979952"/>
            <a:ext cx="1139468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9822C2-F335-6DC7-E105-CCAE918C1599}"/>
              </a:ext>
            </a:extLst>
          </p:cNvPr>
          <p:cNvSpPr/>
          <p:nvPr/>
        </p:nvSpPr>
        <p:spPr>
          <a:xfrm>
            <a:off x="2085157" y="4307965"/>
            <a:ext cx="1603732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A8153C-CFAB-DF37-3352-FEB1D8E05765}"/>
              </a:ext>
            </a:extLst>
          </p:cNvPr>
          <p:cNvSpPr/>
          <p:nvPr/>
        </p:nvSpPr>
        <p:spPr>
          <a:xfrm>
            <a:off x="1604741" y="4635978"/>
            <a:ext cx="119194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093E74-FC77-AFE8-898B-F4CD453EDA93}"/>
              </a:ext>
            </a:extLst>
          </p:cNvPr>
          <p:cNvSpPr/>
          <p:nvPr/>
        </p:nvSpPr>
        <p:spPr>
          <a:xfrm>
            <a:off x="2887019" y="4635978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1BA16B-C7AF-E00E-5DAB-AD876ECEE3CF}"/>
              </a:ext>
            </a:extLst>
          </p:cNvPr>
          <p:cNvSpPr/>
          <p:nvPr/>
        </p:nvSpPr>
        <p:spPr>
          <a:xfrm>
            <a:off x="1152586" y="4963991"/>
            <a:ext cx="93257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2100D-4E0E-6090-7D05-1706C79DA8E6}"/>
              </a:ext>
            </a:extLst>
          </p:cNvPr>
          <p:cNvSpPr/>
          <p:nvPr/>
        </p:nvSpPr>
        <p:spPr>
          <a:xfrm>
            <a:off x="690341" y="2096128"/>
            <a:ext cx="6741937" cy="396336"/>
          </a:xfrm>
          <a:prstGeom prst="rect">
            <a:avLst/>
          </a:prstGeom>
          <a:solidFill>
            <a:srgbClr val="512BD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C462C-2E04-68B3-2988-FB1801182AFF}"/>
              </a:ext>
            </a:extLst>
          </p:cNvPr>
          <p:cNvSpPr/>
          <p:nvPr/>
        </p:nvSpPr>
        <p:spPr>
          <a:xfrm>
            <a:off x="1147540" y="5292004"/>
            <a:ext cx="135848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68A35-ECB2-8802-FB84-2A9FDE7BAF66}"/>
              </a:ext>
            </a:extLst>
          </p:cNvPr>
          <p:cNvSpPr/>
          <p:nvPr/>
        </p:nvSpPr>
        <p:spPr>
          <a:xfrm>
            <a:off x="2607957" y="5292004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A9E596-F77F-EAFD-125C-3DF750AD82A9}"/>
              </a:ext>
            </a:extLst>
          </p:cNvPr>
          <p:cNvSpPr/>
          <p:nvPr/>
        </p:nvSpPr>
        <p:spPr>
          <a:xfrm>
            <a:off x="3679804" y="5292004"/>
            <a:ext cx="1139468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F646F6-6AE2-4090-5B2A-D6A218667B1F}"/>
              </a:ext>
            </a:extLst>
          </p:cNvPr>
          <p:cNvSpPr/>
          <p:nvPr/>
        </p:nvSpPr>
        <p:spPr>
          <a:xfrm>
            <a:off x="1627956" y="5620017"/>
            <a:ext cx="1603732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9D3B9B-7894-7587-D029-5FD39740BC52}"/>
              </a:ext>
            </a:extLst>
          </p:cNvPr>
          <p:cNvSpPr/>
          <p:nvPr/>
        </p:nvSpPr>
        <p:spPr>
          <a:xfrm>
            <a:off x="690341" y="5948030"/>
            <a:ext cx="109001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410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D0D3FF-37FD-B3E7-6B3A-189A0A8DCF24}"/>
              </a:ext>
            </a:extLst>
          </p:cNvPr>
          <p:cNvSpPr/>
          <p:nvPr/>
        </p:nvSpPr>
        <p:spPr>
          <a:xfrm>
            <a:off x="690341" y="3887715"/>
            <a:ext cx="6741937" cy="10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1C697-3B07-6728-1E06-02028BABC7C2}"/>
              </a:ext>
            </a:extLst>
          </p:cNvPr>
          <p:cNvSpPr/>
          <p:nvPr/>
        </p:nvSpPr>
        <p:spPr>
          <a:xfrm>
            <a:off x="690342" y="768848"/>
            <a:ext cx="6741937" cy="570743"/>
          </a:xfrm>
          <a:prstGeom prst="rect">
            <a:avLst/>
          </a:prstGeom>
          <a:solidFill>
            <a:srgbClr val="FAFAF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</a:t>
            </a:r>
            <a:r>
              <a:rPr lang="en-KR" sz="1200" dirty="0">
                <a:solidFill>
                  <a:srgbClr val="D4505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.TryResetConnectionAsync(..)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379D90-1758-347E-3BE5-B67A54D43CD0}"/>
              </a:ext>
            </a:extLst>
          </p:cNvPr>
          <p:cNvSpPr/>
          <p:nvPr/>
        </p:nvSpPr>
        <p:spPr>
          <a:xfrm>
            <a:off x="690341" y="2667900"/>
            <a:ext cx="914400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2F42C4-B6E7-6394-8933-DB2B527A5214}"/>
              </a:ext>
            </a:extLst>
          </p:cNvPr>
          <p:cNvSpPr/>
          <p:nvPr/>
        </p:nvSpPr>
        <p:spPr>
          <a:xfrm>
            <a:off x="1684474" y="2667900"/>
            <a:ext cx="598497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668B9-9616-A4A1-CE2B-38CF2A0664F2}"/>
              </a:ext>
            </a:extLst>
          </p:cNvPr>
          <p:cNvSpPr/>
          <p:nvPr/>
        </p:nvSpPr>
        <p:spPr>
          <a:xfrm>
            <a:off x="2362704" y="2667900"/>
            <a:ext cx="10890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5FE912-98B3-A6B5-FD47-E776CEE0E2AD}"/>
              </a:ext>
            </a:extLst>
          </p:cNvPr>
          <p:cNvSpPr/>
          <p:nvPr/>
        </p:nvSpPr>
        <p:spPr>
          <a:xfrm>
            <a:off x="3531440" y="2667900"/>
            <a:ext cx="292385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C7E72-4EF6-B8DF-D80A-5250ACBD9F0B}"/>
              </a:ext>
            </a:extLst>
          </p:cNvPr>
          <p:cNvSpPr/>
          <p:nvPr/>
        </p:nvSpPr>
        <p:spPr>
          <a:xfrm>
            <a:off x="1147541" y="2995913"/>
            <a:ext cx="2485835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5E65F-56CA-2244-2602-DE5101D70738}"/>
              </a:ext>
            </a:extLst>
          </p:cNvPr>
          <p:cNvSpPr/>
          <p:nvPr/>
        </p:nvSpPr>
        <p:spPr>
          <a:xfrm>
            <a:off x="1147541" y="3323926"/>
            <a:ext cx="8387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16A3D0-3399-9D83-4255-E2E10F716063}"/>
              </a:ext>
            </a:extLst>
          </p:cNvPr>
          <p:cNvSpPr/>
          <p:nvPr/>
        </p:nvSpPr>
        <p:spPr>
          <a:xfrm>
            <a:off x="1609788" y="3651939"/>
            <a:ext cx="187320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B0E601-E211-E061-F148-F2E7D3ED71D0}"/>
              </a:ext>
            </a:extLst>
          </p:cNvPr>
          <p:cNvSpPr/>
          <p:nvPr/>
        </p:nvSpPr>
        <p:spPr>
          <a:xfrm>
            <a:off x="1609787" y="3979952"/>
            <a:ext cx="1358481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8511D8-664A-990C-4F3D-9B9B0E817225}"/>
              </a:ext>
            </a:extLst>
          </p:cNvPr>
          <p:cNvSpPr/>
          <p:nvPr/>
        </p:nvSpPr>
        <p:spPr>
          <a:xfrm>
            <a:off x="3070204" y="3979952"/>
            <a:ext cx="969911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F69F-B6A1-504E-64BD-B7D58D732208}"/>
              </a:ext>
            </a:extLst>
          </p:cNvPr>
          <p:cNvSpPr/>
          <p:nvPr/>
        </p:nvSpPr>
        <p:spPr>
          <a:xfrm>
            <a:off x="4142051" y="3979952"/>
            <a:ext cx="1139468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9822C2-F335-6DC7-E105-CCAE918C1599}"/>
              </a:ext>
            </a:extLst>
          </p:cNvPr>
          <p:cNvSpPr/>
          <p:nvPr/>
        </p:nvSpPr>
        <p:spPr>
          <a:xfrm>
            <a:off x="2085157" y="4307965"/>
            <a:ext cx="1603732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A8153C-CFAB-DF37-3352-FEB1D8E05765}"/>
              </a:ext>
            </a:extLst>
          </p:cNvPr>
          <p:cNvSpPr/>
          <p:nvPr/>
        </p:nvSpPr>
        <p:spPr>
          <a:xfrm>
            <a:off x="1604741" y="4635978"/>
            <a:ext cx="1191949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093E74-FC77-AFE8-898B-F4CD453EDA93}"/>
              </a:ext>
            </a:extLst>
          </p:cNvPr>
          <p:cNvSpPr/>
          <p:nvPr/>
        </p:nvSpPr>
        <p:spPr>
          <a:xfrm>
            <a:off x="2887019" y="4635978"/>
            <a:ext cx="969911" cy="175614"/>
          </a:xfrm>
          <a:prstGeom prst="rect">
            <a:avLst/>
          </a:prstGeom>
          <a:solidFill>
            <a:srgbClr val="D4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1BA16B-C7AF-E00E-5DAB-AD876ECEE3CF}"/>
              </a:ext>
            </a:extLst>
          </p:cNvPr>
          <p:cNvSpPr/>
          <p:nvPr/>
        </p:nvSpPr>
        <p:spPr>
          <a:xfrm>
            <a:off x="1152586" y="4963991"/>
            <a:ext cx="93257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2100D-4E0E-6090-7D05-1706C79DA8E6}"/>
              </a:ext>
            </a:extLst>
          </p:cNvPr>
          <p:cNvSpPr/>
          <p:nvPr/>
        </p:nvSpPr>
        <p:spPr>
          <a:xfrm>
            <a:off x="690341" y="2096128"/>
            <a:ext cx="6741937" cy="3963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D4505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C462C-2E04-68B3-2988-FB1801182AFF}"/>
              </a:ext>
            </a:extLst>
          </p:cNvPr>
          <p:cNvSpPr/>
          <p:nvPr/>
        </p:nvSpPr>
        <p:spPr>
          <a:xfrm>
            <a:off x="1147540" y="5292004"/>
            <a:ext cx="135848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68A35-ECB2-8802-FB84-2A9FDE7BAF66}"/>
              </a:ext>
            </a:extLst>
          </p:cNvPr>
          <p:cNvSpPr/>
          <p:nvPr/>
        </p:nvSpPr>
        <p:spPr>
          <a:xfrm>
            <a:off x="2607957" y="5292004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A9E596-F77F-EAFD-125C-3DF750AD82A9}"/>
              </a:ext>
            </a:extLst>
          </p:cNvPr>
          <p:cNvSpPr/>
          <p:nvPr/>
        </p:nvSpPr>
        <p:spPr>
          <a:xfrm>
            <a:off x="3679804" y="5292004"/>
            <a:ext cx="1139468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F646F6-6AE2-4090-5B2A-D6A218667B1F}"/>
              </a:ext>
            </a:extLst>
          </p:cNvPr>
          <p:cNvSpPr/>
          <p:nvPr/>
        </p:nvSpPr>
        <p:spPr>
          <a:xfrm>
            <a:off x="1627956" y="5620017"/>
            <a:ext cx="1603732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9D3B9B-7894-7587-D029-5FD39740BC52}"/>
              </a:ext>
            </a:extLst>
          </p:cNvPr>
          <p:cNvSpPr/>
          <p:nvPr/>
        </p:nvSpPr>
        <p:spPr>
          <a:xfrm>
            <a:off x="690341" y="5948030"/>
            <a:ext cx="109001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9B3074-3EDC-B3A4-DD1E-B74B4EBCD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r="17517"/>
          <a:stretch/>
        </p:blipFill>
        <p:spPr bwMode="auto">
          <a:xfrm>
            <a:off x="6455299" y="3936160"/>
            <a:ext cx="87806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51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D0D3FF-37FD-B3E7-6B3A-189A0A8DCF24}"/>
              </a:ext>
            </a:extLst>
          </p:cNvPr>
          <p:cNvSpPr/>
          <p:nvPr/>
        </p:nvSpPr>
        <p:spPr>
          <a:xfrm>
            <a:off x="690341" y="3887715"/>
            <a:ext cx="6741937" cy="10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1C697-3B07-6728-1E06-02028BABC7C2}"/>
              </a:ext>
            </a:extLst>
          </p:cNvPr>
          <p:cNvSpPr/>
          <p:nvPr/>
        </p:nvSpPr>
        <p:spPr>
          <a:xfrm>
            <a:off x="690342" y="768848"/>
            <a:ext cx="6741937" cy="570743"/>
          </a:xfrm>
          <a:prstGeom prst="rect">
            <a:avLst/>
          </a:prstGeom>
          <a:solidFill>
            <a:srgbClr val="FAFAF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</a:t>
            </a:r>
            <a:r>
              <a:rPr lang="en-KR" sz="1200" dirty="0">
                <a:solidFill>
                  <a:srgbClr val="D4505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.TryResetConnectionAsync(..)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379D90-1758-347E-3BE5-B67A54D43CD0}"/>
              </a:ext>
            </a:extLst>
          </p:cNvPr>
          <p:cNvSpPr/>
          <p:nvPr/>
        </p:nvSpPr>
        <p:spPr>
          <a:xfrm>
            <a:off x="690341" y="2667900"/>
            <a:ext cx="914400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2F42C4-B6E7-6394-8933-DB2B527A5214}"/>
              </a:ext>
            </a:extLst>
          </p:cNvPr>
          <p:cNvSpPr/>
          <p:nvPr/>
        </p:nvSpPr>
        <p:spPr>
          <a:xfrm>
            <a:off x="1684474" y="2667900"/>
            <a:ext cx="598497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668B9-9616-A4A1-CE2B-38CF2A0664F2}"/>
              </a:ext>
            </a:extLst>
          </p:cNvPr>
          <p:cNvSpPr/>
          <p:nvPr/>
        </p:nvSpPr>
        <p:spPr>
          <a:xfrm>
            <a:off x="2362704" y="2667900"/>
            <a:ext cx="10890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5FE912-98B3-A6B5-FD47-E776CEE0E2AD}"/>
              </a:ext>
            </a:extLst>
          </p:cNvPr>
          <p:cNvSpPr/>
          <p:nvPr/>
        </p:nvSpPr>
        <p:spPr>
          <a:xfrm>
            <a:off x="3531440" y="2667900"/>
            <a:ext cx="292385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C7E72-4EF6-B8DF-D80A-5250ACBD9F0B}"/>
              </a:ext>
            </a:extLst>
          </p:cNvPr>
          <p:cNvSpPr/>
          <p:nvPr/>
        </p:nvSpPr>
        <p:spPr>
          <a:xfrm>
            <a:off x="1147541" y="2995913"/>
            <a:ext cx="2485835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5E65F-56CA-2244-2602-DE5101D70738}"/>
              </a:ext>
            </a:extLst>
          </p:cNvPr>
          <p:cNvSpPr/>
          <p:nvPr/>
        </p:nvSpPr>
        <p:spPr>
          <a:xfrm>
            <a:off x="1147541" y="3323926"/>
            <a:ext cx="8387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16A3D0-3399-9D83-4255-E2E10F716063}"/>
              </a:ext>
            </a:extLst>
          </p:cNvPr>
          <p:cNvSpPr/>
          <p:nvPr/>
        </p:nvSpPr>
        <p:spPr>
          <a:xfrm>
            <a:off x="1609788" y="3651939"/>
            <a:ext cx="187320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B0E601-E211-E061-F148-F2E7D3ED71D0}"/>
              </a:ext>
            </a:extLst>
          </p:cNvPr>
          <p:cNvSpPr/>
          <p:nvPr/>
        </p:nvSpPr>
        <p:spPr>
          <a:xfrm>
            <a:off x="1609787" y="3979952"/>
            <a:ext cx="1841921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8511D8-664A-990C-4F3D-9B9B0E817225}"/>
              </a:ext>
            </a:extLst>
          </p:cNvPr>
          <p:cNvSpPr/>
          <p:nvPr/>
        </p:nvSpPr>
        <p:spPr>
          <a:xfrm>
            <a:off x="3531440" y="3979952"/>
            <a:ext cx="682265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F69F-B6A1-504E-64BD-B7D58D732208}"/>
              </a:ext>
            </a:extLst>
          </p:cNvPr>
          <p:cNvSpPr/>
          <p:nvPr/>
        </p:nvSpPr>
        <p:spPr>
          <a:xfrm>
            <a:off x="4293437" y="3979952"/>
            <a:ext cx="623734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9822C2-F335-6DC7-E105-CCAE918C1599}"/>
              </a:ext>
            </a:extLst>
          </p:cNvPr>
          <p:cNvSpPr/>
          <p:nvPr/>
        </p:nvSpPr>
        <p:spPr>
          <a:xfrm>
            <a:off x="2085157" y="4307965"/>
            <a:ext cx="1027436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A8153C-CFAB-DF37-3352-FEB1D8E05765}"/>
              </a:ext>
            </a:extLst>
          </p:cNvPr>
          <p:cNvSpPr/>
          <p:nvPr/>
        </p:nvSpPr>
        <p:spPr>
          <a:xfrm>
            <a:off x="1604742" y="4635978"/>
            <a:ext cx="2075062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1BA16B-C7AF-E00E-5DAB-AD876ECEE3CF}"/>
              </a:ext>
            </a:extLst>
          </p:cNvPr>
          <p:cNvSpPr/>
          <p:nvPr/>
        </p:nvSpPr>
        <p:spPr>
          <a:xfrm>
            <a:off x="1152586" y="4963991"/>
            <a:ext cx="93257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2100D-4E0E-6090-7D05-1706C79DA8E6}"/>
              </a:ext>
            </a:extLst>
          </p:cNvPr>
          <p:cNvSpPr/>
          <p:nvPr/>
        </p:nvSpPr>
        <p:spPr>
          <a:xfrm>
            <a:off x="690341" y="2096128"/>
            <a:ext cx="6741937" cy="39633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D4505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</a:t>
            </a:r>
            <a:r>
              <a:rPr lang="en-KR" sz="1200" dirty="0">
                <a:solidFill>
                  <a:srgbClr val="D45050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C462C-2E04-68B3-2988-FB1801182AFF}"/>
              </a:ext>
            </a:extLst>
          </p:cNvPr>
          <p:cNvSpPr/>
          <p:nvPr/>
        </p:nvSpPr>
        <p:spPr>
          <a:xfrm>
            <a:off x="1147540" y="5292004"/>
            <a:ext cx="135848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68A35-ECB2-8802-FB84-2A9FDE7BAF66}"/>
              </a:ext>
            </a:extLst>
          </p:cNvPr>
          <p:cNvSpPr/>
          <p:nvPr/>
        </p:nvSpPr>
        <p:spPr>
          <a:xfrm>
            <a:off x="2607957" y="5292004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A9E596-F77F-EAFD-125C-3DF750AD82A9}"/>
              </a:ext>
            </a:extLst>
          </p:cNvPr>
          <p:cNvSpPr/>
          <p:nvPr/>
        </p:nvSpPr>
        <p:spPr>
          <a:xfrm>
            <a:off x="3679804" y="5292004"/>
            <a:ext cx="1139468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F646F6-6AE2-4090-5B2A-D6A218667B1F}"/>
              </a:ext>
            </a:extLst>
          </p:cNvPr>
          <p:cNvSpPr/>
          <p:nvPr/>
        </p:nvSpPr>
        <p:spPr>
          <a:xfrm>
            <a:off x="1627956" y="5620017"/>
            <a:ext cx="1603732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9D3B9B-7894-7587-D029-5FD39740BC52}"/>
              </a:ext>
            </a:extLst>
          </p:cNvPr>
          <p:cNvSpPr/>
          <p:nvPr/>
        </p:nvSpPr>
        <p:spPr>
          <a:xfrm>
            <a:off x="690341" y="5948030"/>
            <a:ext cx="109001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42699-2517-92B9-4E27-96630AC55557}"/>
              </a:ext>
            </a:extLst>
          </p:cNvPr>
          <p:cNvSpPr/>
          <p:nvPr/>
        </p:nvSpPr>
        <p:spPr>
          <a:xfrm>
            <a:off x="3753481" y="4635978"/>
            <a:ext cx="682265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F0FA91-CA03-1F80-F7E3-FD238E8775C3}"/>
              </a:ext>
            </a:extLst>
          </p:cNvPr>
          <p:cNvGrpSpPr/>
          <p:nvPr/>
        </p:nvGrpSpPr>
        <p:grpSpPr>
          <a:xfrm>
            <a:off x="6636625" y="4293539"/>
            <a:ext cx="669508" cy="380080"/>
            <a:chOff x="6563958" y="4298537"/>
            <a:chExt cx="669508" cy="380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D2D92F-A241-765F-6E04-376BEB192002}"/>
                </a:ext>
              </a:extLst>
            </p:cNvPr>
            <p:cNvSpPr/>
            <p:nvPr/>
          </p:nvSpPr>
          <p:spPr>
            <a:xfrm rot="2700000">
              <a:off x="6461725" y="4400770"/>
              <a:ext cx="380080" cy="175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281DC8-2201-7030-5863-49497AD0CE66}"/>
                </a:ext>
              </a:extLst>
            </p:cNvPr>
            <p:cNvSpPr/>
            <p:nvPr/>
          </p:nvSpPr>
          <p:spPr>
            <a:xfrm rot="8100000">
              <a:off x="6577162" y="4305659"/>
              <a:ext cx="656304" cy="175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87143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D0D3FF-37FD-B3E7-6B3A-189A0A8DCF24}"/>
              </a:ext>
            </a:extLst>
          </p:cNvPr>
          <p:cNvSpPr/>
          <p:nvPr/>
        </p:nvSpPr>
        <p:spPr>
          <a:xfrm>
            <a:off x="690341" y="3887715"/>
            <a:ext cx="6741937" cy="1011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81C697-3B07-6728-1E06-02028BABC7C2}"/>
              </a:ext>
            </a:extLst>
          </p:cNvPr>
          <p:cNvSpPr/>
          <p:nvPr/>
        </p:nvSpPr>
        <p:spPr>
          <a:xfrm>
            <a:off x="690342" y="768848"/>
            <a:ext cx="6741937" cy="57074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DbConnector!DbConnector.Core.ServerSession.TryResetConnectionAsync(..)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379D90-1758-347E-3BE5-B67A54D43CD0}"/>
              </a:ext>
            </a:extLst>
          </p:cNvPr>
          <p:cNvSpPr/>
          <p:nvPr/>
        </p:nvSpPr>
        <p:spPr>
          <a:xfrm>
            <a:off x="690341" y="2667900"/>
            <a:ext cx="914400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2F42C4-B6E7-6394-8933-DB2B527A5214}"/>
              </a:ext>
            </a:extLst>
          </p:cNvPr>
          <p:cNvSpPr/>
          <p:nvPr/>
        </p:nvSpPr>
        <p:spPr>
          <a:xfrm>
            <a:off x="1684474" y="2667900"/>
            <a:ext cx="598497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668B9-9616-A4A1-CE2B-38CF2A0664F2}"/>
              </a:ext>
            </a:extLst>
          </p:cNvPr>
          <p:cNvSpPr/>
          <p:nvPr/>
        </p:nvSpPr>
        <p:spPr>
          <a:xfrm>
            <a:off x="2362704" y="2667900"/>
            <a:ext cx="10890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5FE912-98B3-A6B5-FD47-E776CEE0E2AD}"/>
              </a:ext>
            </a:extLst>
          </p:cNvPr>
          <p:cNvSpPr/>
          <p:nvPr/>
        </p:nvSpPr>
        <p:spPr>
          <a:xfrm>
            <a:off x="3531440" y="2667900"/>
            <a:ext cx="292385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C7E72-4EF6-B8DF-D80A-5250ACBD9F0B}"/>
              </a:ext>
            </a:extLst>
          </p:cNvPr>
          <p:cNvSpPr/>
          <p:nvPr/>
        </p:nvSpPr>
        <p:spPr>
          <a:xfrm>
            <a:off x="1147541" y="2995913"/>
            <a:ext cx="2485835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5E65F-56CA-2244-2602-DE5101D70738}"/>
              </a:ext>
            </a:extLst>
          </p:cNvPr>
          <p:cNvSpPr/>
          <p:nvPr/>
        </p:nvSpPr>
        <p:spPr>
          <a:xfrm>
            <a:off x="1147541" y="3323926"/>
            <a:ext cx="83870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16A3D0-3399-9D83-4255-E2E10F716063}"/>
              </a:ext>
            </a:extLst>
          </p:cNvPr>
          <p:cNvSpPr/>
          <p:nvPr/>
        </p:nvSpPr>
        <p:spPr>
          <a:xfrm>
            <a:off x="1609788" y="3651939"/>
            <a:ext cx="1873209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B0E601-E211-E061-F148-F2E7D3ED71D0}"/>
              </a:ext>
            </a:extLst>
          </p:cNvPr>
          <p:cNvSpPr/>
          <p:nvPr/>
        </p:nvSpPr>
        <p:spPr>
          <a:xfrm>
            <a:off x="1609787" y="3979952"/>
            <a:ext cx="1841921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8511D8-664A-990C-4F3D-9B9B0E817225}"/>
              </a:ext>
            </a:extLst>
          </p:cNvPr>
          <p:cNvSpPr/>
          <p:nvPr/>
        </p:nvSpPr>
        <p:spPr>
          <a:xfrm>
            <a:off x="3531440" y="3979952"/>
            <a:ext cx="682265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F69F-B6A1-504E-64BD-B7D58D732208}"/>
              </a:ext>
            </a:extLst>
          </p:cNvPr>
          <p:cNvSpPr/>
          <p:nvPr/>
        </p:nvSpPr>
        <p:spPr>
          <a:xfrm>
            <a:off x="4293437" y="3979952"/>
            <a:ext cx="623734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F9822C2-F335-6DC7-E105-CCAE918C1599}"/>
              </a:ext>
            </a:extLst>
          </p:cNvPr>
          <p:cNvSpPr/>
          <p:nvPr/>
        </p:nvSpPr>
        <p:spPr>
          <a:xfrm>
            <a:off x="2085157" y="4307965"/>
            <a:ext cx="1027436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A8153C-CFAB-DF37-3352-FEB1D8E05765}"/>
              </a:ext>
            </a:extLst>
          </p:cNvPr>
          <p:cNvSpPr/>
          <p:nvPr/>
        </p:nvSpPr>
        <p:spPr>
          <a:xfrm>
            <a:off x="1604742" y="4635978"/>
            <a:ext cx="2075062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1BA16B-C7AF-E00E-5DAB-AD876ECEE3CF}"/>
              </a:ext>
            </a:extLst>
          </p:cNvPr>
          <p:cNvSpPr/>
          <p:nvPr/>
        </p:nvSpPr>
        <p:spPr>
          <a:xfrm>
            <a:off x="1152586" y="4963991"/>
            <a:ext cx="93257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B2100D-4E0E-6090-7D05-1706C79DA8E6}"/>
              </a:ext>
            </a:extLst>
          </p:cNvPr>
          <p:cNvSpPr/>
          <p:nvPr/>
        </p:nvSpPr>
        <p:spPr>
          <a:xfrm>
            <a:off x="690341" y="2096128"/>
            <a:ext cx="6741937" cy="396336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ServerSession.cs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E9C462C-2E04-68B3-2988-FB1801182AFF}"/>
              </a:ext>
            </a:extLst>
          </p:cNvPr>
          <p:cNvSpPr/>
          <p:nvPr/>
        </p:nvSpPr>
        <p:spPr>
          <a:xfrm>
            <a:off x="1147540" y="5292004"/>
            <a:ext cx="135848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68A35-ECB2-8802-FB84-2A9FDE7BAF66}"/>
              </a:ext>
            </a:extLst>
          </p:cNvPr>
          <p:cNvSpPr/>
          <p:nvPr/>
        </p:nvSpPr>
        <p:spPr>
          <a:xfrm>
            <a:off x="2607957" y="5292004"/>
            <a:ext cx="969911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A9E596-F77F-EAFD-125C-3DF750AD82A9}"/>
              </a:ext>
            </a:extLst>
          </p:cNvPr>
          <p:cNvSpPr/>
          <p:nvPr/>
        </p:nvSpPr>
        <p:spPr>
          <a:xfrm>
            <a:off x="3679804" y="5292004"/>
            <a:ext cx="1139468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F646F6-6AE2-4090-5B2A-D6A218667B1F}"/>
              </a:ext>
            </a:extLst>
          </p:cNvPr>
          <p:cNvSpPr/>
          <p:nvPr/>
        </p:nvSpPr>
        <p:spPr>
          <a:xfrm>
            <a:off x="1627956" y="5620017"/>
            <a:ext cx="1603732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B9D3B9B-7894-7587-D029-5FD39740BC52}"/>
              </a:ext>
            </a:extLst>
          </p:cNvPr>
          <p:cNvSpPr/>
          <p:nvPr/>
        </p:nvSpPr>
        <p:spPr>
          <a:xfrm>
            <a:off x="690341" y="5948030"/>
            <a:ext cx="1090014" cy="175614"/>
          </a:xfrm>
          <a:prstGeom prst="rect">
            <a:avLst/>
          </a:prstGeom>
          <a:solidFill>
            <a:srgbClr val="512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342699-2517-92B9-4E27-96630AC55557}"/>
              </a:ext>
            </a:extLst>
          </p:cNvPr>
          <p:cNvSpPr/>
          <p:nvPr/>
        </p:nvSpPr>
        <p:spPr>
          <a:xfrm>
            <a:off x="3753481" y="4635978"/>
            <a:ext cx="682265" cy="17561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F0FA91-CA03-1F80-F7E3-FD238E8775C3}"/>
              </a:ext>
            </a:extLst>
          </p:cNvPr>
          <p:cNvGrpSpPr/>
          <p:nvPr/>
        </p:nvGrpSpPr>
        <p:grpSpPr>
          <a:xfrm>
            <a:off x="6636625" y="4293539"/>
            <a:ext cx="669508" cy="380080"/>
            <a:chOff x="6563958" y="4298537"/>
            <a:chExt cx="669508" cy="380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D2D92F-A241-765F-6E04-376BEB192002}"/>
                </a:ext>
              </a:extLst>
            </p:cNvPr>
            <p:cNvSpPr/>
            <p:nvPr/>
          </p:nvSpPr>
          <p:spPr>
            <a:xfrm rot="2700000">
              <a:off x="6461725" y="4400770"/>
              <a:ext cx="380080" cy="175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281DC8-2201-7030-5863-49497AD0CE66}"/>
                </a:ext>
              </a:extLst>
            </p:cNvPr>
            <p:cNvSpPr/>
            <p:nvPr/>
          </p:nvSpPr>
          <p:spPr>
            <a:xfrm rot="8100000">
              <a:off x="6577162" y="4305659"/>
              <a:ext cx="656304" cy="1756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33342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838200" y="787507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BFE6A9E-F4CF-45DB-B72C-D05CFD485E2C}"/>
              </a:ext>
            </a:extLst>
          </p:cNvPr>
          <p:cNvSpPr/>
          <p:nvPr/>
        </p:nvSpPr>
        <p:spPr>
          <a:xfrm>
            <a:off x="838197" y="3615967"/>
            <a:ext cx="3257927" cy="57074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FFE22E-4832-9F95-B114-47B2F28A55C7}"/>
              </a:ext>
            </a:extLst>
          </p:cNvPr>
          <p:cNvSpPr/>
          <p:nvPr/>
        </p:nvSpPr>
        <p:spPr>
          <a:xfrm>
            <a:off x="838197" y="2744966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DF3FA0-C107-8C7C-CB6F-5D172D2937B8}"/>
              </a:ext>
            </a:extLst>
          </p:cNvPr>
          <p:cNvSpPr/>
          <p:nvPr/>
        </p:nvSpPr>
        <p:spPr>
          <a:xfrm>
            <a:off x="838197" y="4486968"/>
            <a:ext cx="325792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Thread 0x32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7CD7AA-2871-7EF3-1B96-6A236CCDED26}"/>
              </a:ext>
            </a:extLst>
          </p:cNvPr>
          <p:cNvGrpSpPr/>
          <p:nvPr/>
        </p:nvGrpSpPr>
        <p:grpSpPr>
          <a:xfrm>
            <a:off x="2301057" y="1301959"/>
            <a:ext cx="352982" cy="1351237"/>
            <a:chOff x="6382633" y="1344349"/>
            <a:chExt cx="352982" cy="13512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281B-65D8-066C-C493-169B01ECFC06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19B497-FE8D-DD29-B392-CA6C2A8D8F9D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2B62E6-15FA-BCE6-0147-0DCC7519578E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874BB1-19DD-E657-AF50-401CAAA4CAF2}"/>
              </a:ext>
            </a:extLst>
          </p:cNvPr>
          <p:cNvGrpSpPr/>
          <p:nvPr/>
        </p:nvGrpSpPr>
        <p:grpSpPr>
          <a:xfrm>
            <a:off x="2290669" y="4748115"/>
            <a:ext cx="352982" cy="1351237"/>
            <a:chOff x="6382633" y="1344349"/>
            <a:chExt cx="352982" cy="13512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0ACA2E-ED43-CFE6-760A-FD3D8469ACB1}"/>
                </a:ext>
              </a:extLst>
            </p:cNvPr>
            <p:cNvSpPr txBox="1"/>
            <p:nvPr/>
          </p:nvSpPr>
          <p:spPr>
            <a:xfrm>
              <a:off x="6382633" y="134434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745349-A482-8B01-92C0-73A4DEF385AA}"/>
                </a:ext>
              </a:extLst>
            </p:cNvPr>
            <p:cNvSpPr txBox="1"/>
            <p:nvPr/>
          </p:nvSpPr>
          <p:spPr>
            <a:xfrm>
              <a:off x="6382633" y="160446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9C440-E15E-0958-462C-8E0590E08D9C}"/>
                </a:ext>
              </a:extLst>
            </p:cNvPr>
            <p:cNvSpPr txBox="1"/>
            <p:nvPr/>
          </p:nvSpPr>
          <p:spPr>
            <a:xfrm>
              <a:off x="6382633" y="1864589"/>
              <a:ext cx="3529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48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28CE1EE-C025-0116-1475-82FA84E0ABC8}"/>
              </a:ext>
            </a:extLst>
          </p:cNvPr>
          <p:cNvSpPr/>
          <p:nvPr/>
        </p:nvSpPr>
        <p:spPr>
          <a:xfrm>
            <a:off x="4611863" y="153682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System.Net.Sockets!System.Net.Sockets.SocketPal.SysReceive(..)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B9B87-5781-A9A7-156B-4378C83AFCE2}"/>
              </a:ext>
            </a:extLst>
          </p:cNvPr>
          <p:cNvSpPr/>
          <p:nvPr/>
        </p:nvSpPr>
        <p:spPr>
          <a:xfrm>
            <a:off x="4611863" y="2285504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System.Net.Sockets!System.Net.Sockets.SocketPal.TryCompleteReceiveFrom(..)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F16F7-5C6B-A436-D3C9-D813B5495474}"/>
              </a:ext>
            </a:extLst>
          </p:cNvPr>
          <p:cNvSpPr/>
          <p:nvPr/>
        </p:nvSpPr>
        <p:spPr>
          <a:xfrm>
            <a:off x="4611863" y="3916717"/>
            <a:ext cx="6741937" cy="5707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DbConnector!.DbConnector.Core.ServerSession.ReceiveReplyAsync(..)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499E7-8399-22B7-CC95-B58F8FFBB8F9}"/>
              </a:ext>
            </a:extLst>
          </p:cNvPr>
          <p:cNvSpPr/>
          <p:nvPr/>
        </p:nvSpPr>
        <p:spPr>
          <a:xfrm>
            <a:off x="4611862" y="4644451"/>
            <a:ext cx="6741937" cy="57074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DbConnector!DbConnector.Core.ServerSession.TryResetConnectionAsync(..)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6A492A-E91A-47DA-4FF8-94D093F6A2DC}"/>
              </a:ext>
            </a:extLst>
          </p:cNvPr>
          <p:cNvSpPr/>
          <p:nvPr/>
        </p:nvSpPr>
        <p:spPr>
          <a:xfrm>
            <a:off x="4611861" y="787507"/>
            <a:ext cx="6741937" cy="57074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STACK TRACES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49C76-4AFC-287E-FD5A-77A1CFC75B4D}"/>
              </a:ext>
            </a:extLst>
          </p:cNvPr>
          <p:cNvGrpSpPr/>
          <p:nvPr/>
        </p:nvGrpSpPr>
        <p:grpSpPr>
          <a:xfrm>
            <a:off x="7806338" y="2773364"/>
            <a:ext cx="296876" cy="955658"/>
            <a:chOff x="6382633" y="1422844"/>
            <a:chExt cx="296876" cy="9556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7E7E66-BC1E-F801-551C-4E891FF477D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7D62E1-BCAD-6274-8F18-5D37F8908C57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C79848-C793-6193-E1B7-44CF99F44490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C0D71-8104-818A-F152-724761101F9A}"/>
              </a:ext>
            </a:extLst>
          </p:cNvPr>
          <p:cNvGrpSpPr/>
          <p:nvPr/>
        </p:nvGrpSpPr>
        <p:grpSpPr>
          <a:xfrm>
            <a:off x="7806338" y="5143694"/>
            <a:ext cx="296876" cy="955658"/>
            <a:chOff x="6382633" y="1422844"/>
            <a:chExt cx="296876" cy="9556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965438-B694-D5CF-4CF4-AE55D3AA1E89}"/>
                </a:ext>
              </a:extLst>
            </p:cNvPr>
            <p:cNvSpPr txBox="1"/>
            <p:nvPr/>
          </p:nvSpPr>
          <p:spPr>
            <a:xfrm>
              <a:off x="6382633" y="1422844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B23F64-3C73-B95E-5BAA-19B4E85A8DD9}"/>
                </a:ext>
              </a:extLst>
            </p:cNvPr>
            <p:cNvSpPr txBox="1"/>
            <p:nvPr/>
          </p:nvSpPr>
          <p:spPr>
            <a:xfrm>
              <a:off x="6382633" y="1604469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D6A03-2BCA-6ADD-9E66-F26C774D8C53}"/>
                </a:ext>
              </a:extLst>
            </p:cNvPr>
            <p:cNvSpPr txBox="1"/>
            <p:nvPr/>
          </p:nvSpPr>
          <p:spPr>
            <a:xfrm>
              <a:off x="6382633" y="1793727"/>
              <a:ext cx="296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sz="3200" b="1" dirty="0">
                  <a:solidFill>
                    <a:schemeClr val="bg1"/>
                  </a:solidFill>
                  <a:latin typeface="NANUMMYEONGJOEXTRABOLD" panose="02020603020101020101" pitchFamily="18" charset="-127"/>
                  <a:ea typeface="NANUMMYEONGJOEXTRABOLD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0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4B0E40-6E7F-AD2D-90D4-9DC5777C202C}"/>
              </a:ext>
            </a:extLst>
          </p:cNvPr>
          <p:cNvCxnSpPr>
            <a:cxnSpLocks/>
          </p:cNvCxnSpPr>
          <p:nvPr/>
        </p:nvCxnSpPr>
        <p:spPr>
          <a:xfrm flipV="1">
            <a:off x="6096001" y="4005800"/>
            <a:ext cx="0" cy="71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4467036" y="4862946"/>
            <a:ext cx="3257928" cy="816962"/>
            <a:chOff x="6207020" y="3494955"/>
            <a:chExt cx="10448988" cy="8169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dotnet-stack report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1234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제목 3">
            <a:extLst>
              <a:ext uri="{FF2B5EF4-FFF2-40B4-BE49-F238E27FC236}">
                <a16:creationId xmlns:a16="http://schemas.microsoft.com/office/drawing/2014/main" id="{D0A6B319-C298-4A52-20B3-04DD9195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그렇다면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실전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에서는 어떻게 사용할 수 있을까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1475B0-4FE9-F4BE-CD04-9A1E81C20049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.NET </a:t>
            </a:r>
            <a:r>
              <a:rPr lang="ko-KR" altLang="en-US" sz="16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</a:t>
            </a:r>
            <a:endParaRPr lang="en-KR" sz="1600" b="1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1DE4F8-47BE-1947-CE4A-CBB6F5EEDE5C}"/>
              </a:ext>
            </a:extLst>
          </p:cNvPr>
          <p:cNvSpPr/>
          <p:nvPr/>
        </p:nvSpPr>
        <p:spPr>
          <a:xfrm>
            <a:off x="9345854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데이터베이스 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F2A11-AF24-CD00-4DF2-A54CB00C08B8}"/>
              </a:ext>
            </a:extLst>
          </p:cNvPr>
          <p:cNvSpPr/>
          <p:nvPr/>
        </p:nvSpPr>
        <p:spPr>
          <a:xfrm>
            <a:off x="838200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클라이언트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1D032A-D454-4B47-E665-8CF5DA01974A}"/>
              </a:ext>
            </a:extLst>
          </p:cNvPr>
          <p:cNvCxnSpPr>
            <a:cxnSpLocks/>
          </p:cNvCxnSpPr>
          <p:nvPr/>
        </p:nvCxnSpPr>
        <p:spPr>
          <a:xfrm>
            <a:off x="2846146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2B1384-36B3-9106-3DED-16E3A2C4CD8A}"/>
              </a:ext>
            </a:extLst>
          </p:cNvPr>
          <p:cNvCxnSpPr>
            <a:cxnSpLocks/>
          </p:cNvCxnSpPr>
          <p:nvPr/>
        </p:nvCxnSpPr>
        <p:spPr>
          <a:xfrm>
            <a:off x="7099973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7AE4ED-8C40-6FAD-F858-F4FD97E8DC77}"/>
              </a:ext>
            </a:extLst>
          </p:cNvPr>
          <p:cNvSpPr txBox="1"/>
          <p:nvPr/>
        </p:nvSpPr>
        <p:spPr>
          <a:xfrm>
            <a:off x="3488827" y="296427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77A7-2A41-5FF5-85E8-DFAE3BA26273}"/>
              </a:ext>
            </a:extLst>
          </p:cNvPr>
          <p:cNvSpPr txBox="1"/>
          <p:nvPr/>
        </p:nvSpPr>
        <p:spPr>
          <a:xfrm>
            <a:off x="7742654" y="297409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616B3D-21A0-A2BF-F155-EFFEFDB5D7AF}"/>
              </a:ext>
            </a:extLst>
          </p:cNvPr>
          <p:cNvCxnSpPr>
            <a:cxnSpLocks/>
          </p:cNvCxnSpPr>
          <p:nvPr/>
        </p:nvCxnSpPr>
        <p:spPr>
          <a:xfrm rot="10800000">
            <a:off x="2846146" y="3581400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43D9B7-7B66-D7DF-E61A-447053D6A9C8}"/>
              </a:ext>
            </a:extLst>
          </p:cNvPr>
          <p:cNvCxnSpPr>
            <a:cxnSpLocks/>
          </p:cNvCxnSpPr>
          <p:nvPr/>
        </p:nvCxnSpPr>
        <p:spPr>
          <a:xfrm rot="10800000">
            <a:off x="7099973" y="3581399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1030DE-E6ED-46C4-5742-AAC5A7C8335C}"/>
              </a:ext>
            </a:extLst>
          </p:cNvPr>
          <p:cNvSpPr txBox="1"/>
          <p:nvPr/>
        </p:nvSpPr>
        <p:spPr>
          <a:xfrm>
            <a:off x="3488826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76AD6-E641-1436-8B42-C275E982A4C7}"/>
              </a:ext>
            </a:extLst>
          </p:cNvPr>
          <p:cNvSpPr txBox="1"/>
          <p:nvPr/>
        </p:nvSpPr>
        <p:spPr>
          <a:xfrm>
            <a:off x="7742653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73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4B0E40-6E7F-AD2D-90D4-9DC5777C202C}"/>
              </a:ext>
            </a:extLst>
          </p:cNvPr>
          <p:cNvCxnSpPr>
            <a:cxnSpLocks/>
          </p:cNvCxnSpPr>
          <p:nvPr/>
        </p:nvCxnSpPr>
        <p:spPr>
          <a:xfrm flipV="1">
            <a:off x="6096001" y="4005800"/>
            <a:ext cx="0" cy="71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95A291-A39E-B654-1C6F-2918F6B4F77C}"/>
              </a:ext>
            </a:extLst>
          </p:cNvPr>
          <p:cNvGrpSpPr/>
          <p:nvPr/>
        </p:nvGrpSpPr>
        <p:grpSpPr>
          <a:xfrm>
            <a:off x="4467036" y="4862946"/>
            <a:ext cx="3257928" cy="816962"/>
            <a:chOff x="6207020" y="3494955"/>
            <a:chExt cx="10448988" cy="816962"/>
          </a:xfrm>
          <a:solidFill>
            <a:schemeClr val="accent6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87E09C-F05E-8D18-24A3-F14F22B8F682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FA776-D14A-E6FC-DCAC-634809F02EA5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dotnet-stack report –p 1234</a:t>
              </a:r>
              <a:endParaRPr lang="en-K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제목 3">
            <a:extLst>
              <a:ext uri="{FF2B5EF4-FFF2-40B4-BE49-F238E27FC236}">
                <a16:creationId xmlns:a16="http://schemas.microsoft.com/office/drawing/2014/main" id="{D0A6B319-C298-4A52-20B3-04DD9195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닷넷도치야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고마오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!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1475B0-4FE9-F4BE-CD04-9A1E81C20049}"/>
              </a:ext>
            </a:extLst>
          </p:cNvPr>
          <p:cNvSpPr/>
          <p:nvPr/>
        </p:nvSpPr>
        <p:spPr>
          <a:xfrm>
            <a:off x="5092027" y="2971800"/>
            <a:ext cx="2007946" cy="914400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.NET </a:t>
            </a:r>
            <a:r>
              <a:rPr lang="ko-KR" altLang="en-US" sz="1600" b="1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서버</a:t>
            </a:r>
            <a:endParaRPr lang="en-KR" sz="1600" b="1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1DE4F8-47BE-1947-CE4A-CBB6F5EEDE5C}"/>
              </a:ext>
            </a:extLst>
          </p:cNvPr>
          <p:cNvSpPr/>
          <p:nvPr/>
        </p:nvSpPr>
        <p:spPr>
          <a:xfrm>
            <a:off x="9345854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데이터베이스 서버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F2A11-AF24-CD00-4DF2-A54CB00C08B8}"/>
              </a:ext>
            </a:extLst>
          </p:cNvPr>
          <p:cNvSpPr/>
          <p:nvPr/>
        </p:nvSpPr>
        <p:spPr>
          <a:xfrm>
            <a:off x="838200" y="2971800"/>
            <a:ext cx="2007946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클라이언트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1D032A-D454-4B47-E665-8CF5DA01974A}"/>
              </a:ext>
            </a:extLst>
          </p:cNvPr>
          <p:cNvCxnSpPr>
            <a:cxnSpLocks/>
          </p:cNvCxnSpPr>
          <p:nvPr/>
        </p:nvCxnSpPr>
        <p:spPr>
          <a:xfrm>
            <a:off x="2846146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2B1384-36B3-9106-3DED-16E3A2C4CD8A}"/>
              </a:ext>
            </a:extLst>
          </p:cNvPr>
          <p:cNvCxnSpPr>
            <a:cxnSpLocks/>
          </p:cNvCxnSpPr>
          <p:nvPr/>
        </p:nvCxnSpPr>
        <p:spPr>
          <a:xfrm>
            <a:off x="7099973" y="3241275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D7AE4ED-8C40-6FAD-F858-F4FD97E8DC77}"/>
              </a:ext>
            </a:extLst>
          </p:cNvPr>
          <p:cNvSpPr txBox="1"/>
          <p:nvPr/>
        </p:nvSpPr>
        <p:spPr>
          <a:xfrm>
            <a:off x="3488827" y="2964276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77A7-2A41-5FF5-85E8-DFAE3BA26273}"/>
              </a:ext>
            </a:extLst>
          </p:cNvPr>
          <p:cNvSpPr txBox="1"/>
          <p:nvPr/>
        </p:nvSpPr>
        <p:spPr>
          <a:xfrm>
            <a:off x="7742654" y="2974093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요청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616B3D-21A0-A2BF-F155-EFFEFDB5D7AF}"/>
              </a:ext>
            </a:extLst>
          </p:cNvPr>
          <p:cNvCxnSpPr>
            <a:cxnSpLocks/>
          </p:cNvCxnSpPr>
          <p:nvPr/>
        </p:nvCxnSpPr>
        <p:spPr>
          <a:xfrm rot="10800000">
            <a:off x="2846146" y="3581400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43D9B7-7B66-D7DF-E61A-447053D6A9C8}"/>
              </a:ext>
            </a:extLst>
          </p:cNvPr>
          <p:cNvCxnSpPr>
            <a:cxnSpLocks/>
          </p:cNvCxnSpPr>
          <p:nvPr/>
        </p:nvCxnSpPr>
        <p:spPr>
          <a:xfrm rot="10800000">
            <a:off x="7099973" y="3581399"/>
            <a:ext cx="2245881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1030DE-E6ED-46C4-5742-AAC5A7C8335C}"/>
              </a:ext>
            </a:extLst>
          </p:cNvPr>
          <p:cNvSpPr txBox="1"/>
          <p:nvPr/>
        </p:nvSpPr>
        <p:spPr>
          <a:xfrm>
            <a:off x="3488826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76AD6-E641-1436-8B42-C275E982A4C7}"/>
              </a:ext>
            </a:extLst>
          </p:cNvPr>
          <p:cNvSpPr txBox="1"/>
          <p:nvPr/>
        </p:nvSpPr>
        <p:spPr>
          <a:xfrm>
            <a:off x="7742653" y="3609201"/>
            <a:ext cx="96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데이터 응답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" name="Picture 2" descr="따봉도치야 고마워~~!!!&quot;…당신은 따봉도치의 행운을 받았습니다">
            <a:extLst>
              <a:ext uri="{FF2B5EF4-FFF2-40B4-BE49-F238E27FC236}">
                <a16:creationId xmlns:a16="http://schemas.microsoft.com/office/drawing/2014/main" id="{6C92AE76-5050-4183-90E4-409259A9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27" y="4862946"/>
            <a:ext cx="879746" cy="8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BE9FB-15E0-B139-F95C-76481FA1043F}"/>
              </a:ext>
            </a:extLst>
          </p:cNvPr>
          <p:cNvSpPr txBox="1"/>
          <p:nvPr/>
        </p:nvSpPr>
        <p:spPr>
          <a:xfrm>
            <a:off x="0" y="6688723"/>
            <a:ext cx="121920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</a:t>
            </a:r>
            <a:r>
              <a:rPr lang="en-US" altLang="ko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따봉도치야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고마워</a:t>
            </a:r>
            <a:r>
              <a:rPr lang="en-US" altLang="ko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~~!!!”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…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당신은 </a:t>
            </a:r>
            <a:r>
              <a:rPr lang="ko-KR" alt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따봉도치의</a:t>
            </a:r>
            <a:r>
              <a:rPr lang="ko-KR" alt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행운을 받았습니다 </a:t>
            </a:r>
            <a:r>
              <a:rPr 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m.animalplanet.co.kr</a:t>
            </a:r>
            <a:r>
              <a:rPr 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/contents/?</a:t>
            </a:r>
            <a:r>
              <a:rPr lang="en-US" sz="5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artNo</a:t>
            </a:r>
            <a:r>
              <a:rPr lang="en-US" sz="5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=3104</a:t>
            </a:r>
            <a:endParaRPr lang="en-KR" sz="5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71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III.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프로세스의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트레이스를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기록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하여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분석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하고 싶다면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30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90A5-CFA9-A563-16D5-D1491856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SDK</a:t>
            </a:r>
            <a:r>
              <a:rPr lang="ko-KR" altLang="en-US" dirty="0" err="1"/>
              <a:t>를</a:t>
            </a:r>
            <a:r>
              <a:rPr lang="ko-KR" altLang="en-US" dirty="0"/>
              <a:t> 설치하는 데는 여러 방법이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048621-6286-880B-620A-287AAA90C81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25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공식 사이트에서 설치 파일을 다운로드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</a:t>
            </a:r>
            <a:r>
              <a:rPr 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install.sh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활용</a:t>
            </a:r>
            <a:endParaRPr lang="en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02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III.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프로세스의 </a:t>
            </a:r>
            <a:r>
              <a:rPr lang="ko-KR" altLang="en-US" b="1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트레이스를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기록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하여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분석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하고 싶다면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3020519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dotnet-trace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trace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75F953-E4FB-F0BD-DE63-6C671DB140C9}"/>
              </a:ext>
            </a:extLst>
          </p:cNvPr>
          <p:cNvSpPr txBox="1">
            <a:spLocks/>
          </p:cNvSpPr>
          <p:nvPr/>
        </p:nvSpPr>
        <p:spPr>
          <a:xfrm>
            <a:off x="838200" y="383748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기록된 파일을 출력할 경로를 지정하려면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-o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옵션을 추가합니다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10767-72D3-49E9-E3FE-080864E0D5FE}"/>
              </a:ext>
            </a:extLst>
          </p:cNvPr>
          <p:cNvGrpSpPr/>
          <p:nvPr/>
        </p:nvGrpSpPr>
        <p:grpSpPr>
          <a:xfrm>
            <a:off x="838200" y="5387722"/>
            <a:ext cx="10448988" cy="816962"/>
            <a:chOff x="6207020" y="3494955"/>
            <a:chExt cx="10448988" cy="81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DDE6F-D1F0-74B4-EF12-CA42024A0BBB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0B366-D22D-7C12-2C3A-D153EB5F379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dotnet-trace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-o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OUTPUT_PATH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9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pic>
        <p:nvPicPr>
          <p:cNvPr id="27652" name="Picture 4" descr="Rider: JetBrains의 크로스 플랫폼 .NET IDE">
            <a:extLst>
              <a:ext uri="{FF2B5EF4-FFF2-40B4-BE49-F238E27FC236}">
                <a16:creationId xmlns:a16="http://schemas.microsoft.com/office/drawing/2014/main" id="{D3F4F7B9-F1D7-A513-FD3C-1FD0B7B94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01" y="3574487"/>
            <a:ext cx="1637745" cy="163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>
            <a:extLst>
              <a:ext uri="{FF2B5EF4-FFF2-40B4-BE49-F238E27FC236}">
                <a16:creationId xmlns:a16="http://schemas.microsoft.com/office/drawing/2014/main" id="{C344CCE7-6600-7832-270A-BAE3C37C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41" y="4257718"/>
            <a:ext cx="1637745" cy="163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61791-DD9F-18AA-6E5E-DD972B8D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64" y="3172145"/>
            <a:ext cx="3543300" cy="533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E7C9EF-253F-70C7-86CC-AC0EDB1CFBCB}"/>
              </a:ext>
            </a:extLst>
          </p:cNvPr>
          <p:cNvSpPr/>
          <p:nvPr/>
        </p:nvSpPr>
        <p:spPr>
          <a:xfrm>
            <a:off x="838200" y="1550241"/>
            <a:ext cx="4794849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윈도우 </a:t>
            </a:r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ONLY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934CC3-FF6B-960B-05A3-C355BD7798CD}"/>
              </a:ext>
            </a:extLst>
          </p:cNvPr>
          <p:cNvSpPr/>
          <p:nvPr/>
        </p:nvSpPr>
        <p:spPr>
          <a:xfrm>
            <a:off x="6558950" y="1550241"/>
            <a:ext cx="4794849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모든 플랫폼 지원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17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01F8DF-5820-4D86-C2C6-142F0A769B0C}"/>
              </a:ext>
            </a:extLst>
          </p:cNvPr>
          <p:cNvSpPr/>
          <p:nvPr/>
        </p:nvSpPr>
        <p:spPr>
          <a:xfrm>
            <a:off x="2382332" y="2440418"/>
            <a:ext cx="973347" cy="3580819"/>
          </a:xfrm>
          <a:prstGeom prst="rect">
            <a:avLst/>
          </a:prstGeom>
          <a:solidFill>
            <a:srgbClr val="190548"/>
          </a:solidFill>
          <a:ln w="19050">
            <a:solidFill>
              <a:srgbClr val="190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FF673-0BCF-FE4A-C90E-BE9CFB93AEB5}"/>
              </a:ext>
            </a:extLst>
          </p:cNvPr>
          <p:cNvGrpSpPr/>
          <p:nvPr/>
        </p:nvGrpSpPr>
        <p:grpSpPr>
          <a:xfrm>
            <a:off x="3752491" y="3822346"/>
            <a:ext cx="4206138" cy="816962"/>
            <a:chOff x="6207020" y="3494955"/>
            <a:chExt cx="10448988" cy="8169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719206-017A-18C1-A8EA-2AA1225B3C1E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BBE86E-0D04-D0AC-2D9C-E2FD08E9B33F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dotnet-trace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16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375249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#1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512265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#2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6489232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#3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ABC66-A960-C323-03E5-A94C46D3C6CB}"/>
              </a:ext>
            </a:extLst>
          </p:cNvPr>
          <p:cNvSpPr/>
          <p:nvPr/>
        </p:nvSpPr>
        <p:spPr>
          <a:xfrm>
            <a:off x="7855811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#4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9222390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#5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flipV="1">
            <a:off x="3752493" y="1931746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flipV="1">
            <a:off x="10195737" y="1931745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H="1">
            <a:off x="3752493" y="1931745"/>
            <a:ext cx="6443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6588432" y="1520243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99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3752493" y="2440420"/>
            <a:ext cx="973347" cy="14654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Add()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512265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#2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6489232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#3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ABC66-A960-C323-03E5-A94C46D3C6CB}"/>
              </a:ext>
            </a:extLst>
          </p:cNvPr>
          <p:cNvSpPr/>
          <p:nvPr/>
        </p:nvSpPr>
        <p:spPr>
          <a:xfrm>
            <a:off x="7855811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#4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9222390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#5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flipV="1">
            <a:off x="3752493" y="1931746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flipV="1">
            <a:off x="10195737" y="1931745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H="1">
            <a:off x="3752493" y="1931745"/>
            <a:ext cx="6443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6588432" y="1520243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D1187-1DC4-2F77-6410-5A7A9B6E3E34}"/>
              </a:ext>
            </a:extLst>
          </p:cNvPr>
          <p:cNvSpPr/>
          <p:nvPr/>
        </p:nvSpPr>
        <p:spPr>
          <a:xfrm>
            <a:off x="3748912" y="4287390"/>
            <a:ext cx="973347" cy="17338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</a:t>
            </a:r>
          </a:p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Sum()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5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3752493" y="2440420"/>
            <a:ext cx="973347" cy="14654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Add()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512265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6489232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#3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ABC66-A960-C323-03E5-A94C46D3C6CB}"/>
              </a:ext>
            </a:extLst>
          </p:cNvPr>
          <p:cNvSpPr/>
          <p:nvPr/>
        </p:nvSpPr>
        <p:spPr>
          <a:xfrm>
            <a:off x="7855811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#4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9222390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#5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flipV="1">
            <a:off x="3752493" y="1931746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flipV="1">
            <a:off x="10195737" y="1931745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H="1">
            <a:off x="3752493" y="1931745"/>
            <a:ext cx="6443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6588432" y="1520243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D1187-1DC4-2F77-6410-5A7A9B6E3E34}"/>
              </a:ext>
            </a:extLst>
          </p:cNvPr>
          <p:cNvSpPr/>
          <p:nvPr/>
        </p:nvSpPr>
        <p:spPr>
          <a:xfrm>
            <a:off x="3748912" y="4287390"/>
            <a:ext cx="973347" cy="17338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</a:t>
            </a:r>
          </a:p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Sum()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76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3752493" y="2440420"/>
            <a:ext cx="973347" cy="14654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Add()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512265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9222390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#5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flipV="1">
            <a:off x="3752493" y="1931746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flipV="1">
            <a:off x="10195737" y="1931745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H="1">
            <a:off x="3752493" y="1931745"/>
            <a:ext cx="6443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6588432" y="1520243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D1187-1DC4-2F77-6410-5A7A9B6E3E34}"/>
              </a:ext>
            </a:extLst>
          </p:cNvPr>
          <p:cNvSpPr/>
          <p:nvPr/>
        </p:nvSpPr>
        <p:spPr>
          <a:xfrm>
            <a:off x="3748912" y="4287390"/>
            <a:ext cx="973347" cy="17338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</a:t>
            </a:r>
          </a:p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Sum()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502D42-5285-1788-EDBE-5B9F65EE86A7}"/>
              </a:ext>
            </a:extLst>
          </p:cNvPr>
          <p:cNvSpPr/>
          <p:nvPr/>
        </p:nvSpPr>
        <p:spPr>
          <a:xfrm>
            <a:off x="6484834" y="244042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151621-70AC-DEF3-278D-1BBE205AC461}"/>
              </a:ext>
            </a:extLst>
          </p:cNvPr>
          <p:cNvSpPr/>
          <p:nvPr/>
        </p:nvSpPr>
        <p:spPr>
          <a:xfrm>
            <a:off x="6484834" y="322511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E2D886-DE8C-0C12-BB63-B99A9EF22FAE}"/>
              </a:ext>
            </a:extLst>
          </p:cNvPr>
          <p:cNvSpPr/>
          <p:nvPr/>
        </p:nvSpPr>
        <p:spPr>
          <a:xfrm>
            <a:off x="6484834" y="400980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69D0AD-72F3-CED1-BFAE-84ABFD796D7D}"/>
              </a:ext>
            </a:extLst>
          </p:cNvPr>
          <p:cNvSpPr/>
          <p:nvPr/>
        </p:nvSpPr>
        <p:spPr>
          <a:xfrm>
            <a:off x="6484834" y="479449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A4D226-36EE-50B8-5E69-F70BAFAA0C3B}"/>
              </a:ext>
            </a:extLst>
          </p:cNvPr>
          <p:cNvSpPr/>
          <p:nvPr/>
        </p:nvSpPr>
        <p:spPr>
          <a:xfrm>
            <a:off x="6484834" y="5579179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3BECDD-373F-469A-64D6-678AF2E729C6}"/>
              </a:ext>
            </a:extLst>
          </p:cNvPr>
          <p:cNvSpPr/>
          <p:nvPr/>
        </p:nvSpPr>
        <p:spPr>
          <a:xfrm>
            <a:off x="7847015" y="244042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200206-6F4D-5526-5557-6148FC99F18F}"/>
              </a:ext>
            </a:extLst>
          </p:cNvPr>
          <p:cNvSpPr/>
          <p:nvPr/>
        </p:nvSpPr>
        <p:spPr>
          <a:xfrm>
            <a:off x="7847015" y="322511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EE940-2AEF-88A2-C641-96BDC43902A5}"/>
              </a:ext>
            </a:extLst>
          </p:cNvPr>
          <p:cNvSpPr/>
          <p:nvPr/>
        </p:nvSpPr>
        <p:spPr>
          <a:xfrm>
            <a:off x="7847015" y="400980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3724F6-650C-550E-1534-AE38F54527A3}"/>
              </a:ext>
            </a:extLst>
          </p:cNvPr>
          <p:cNvSpPr/>
          <p:nvPr/>
        </p:nvSpPr>
        <p:spPr>
          <a:xfrm>
            <a:off x="7847015" y="479449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A544E8-0BE2-A23A-6400-9FF91D6A1BC4}"/>
              </a:ext>
            </a:extLst>
          </p:cNvPr>
          <p:cNvSpPr/>
          <p:nvPr/>
        </p:nvSpPr>
        <p:spPr>
          <a:xfrm>
            <a:off x="7847015" y="5579179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440419"/>
            <a:ext cx="973347" cy="358081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1985519" y="2440419"/>
            <a:ext cx="0" cy="3580819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1337168" y="4061551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3752493" y="2440420"/>
            <a:ext cx="973347" cy="14654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Add()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5122653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6484834" y="244042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9222390" y="2440419"/>
            <a:ext cx="973347" cy="35808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Add()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flipV="1">
            <a:off x="3752493" y="1931746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flipV="1">
            <a:off x="10195737" y="1931745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H="1">
            <a:off x="3752493" y="1931745"/>
            <a:ext cx="644324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6588432" y="1520243"/>
            <a:ext cx="771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D1187-1DC4-2F77-6410-5A7A9B6E3E34}"/>
              </a:ext>
            </a:extLst>
          </p:cNvPr>
          <p:cNvSpPr/>
          <p:nvPr/>
        </p:nvSpPr>
        <p:spPr>
          <a:xfrm>
            <a:off x="3748912" y="4287390"/>
            <a:ext cx="973347" cy="17338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</a:t>
            </a:r>
          </a:p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Sum()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82E17-ECF9-F642-7808-10B723DAD786}"/>
              </a:ext>
            </a:extLst>
          </p:cNvPr>
          <p:cNvSpPr/>
          <p:nvPr/>
        </p:nvSpPr>
        <p:spPr>
          <a:xfrm>
            <a:off x="6484834" y="322511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CB6196-8798-AB11-C4EB-E20AC82B7ADA}"/>
              </a:ext>
            </a:extLst>
          </p:cNvPr>
          <p:cNvSpPr/>
          <p:nvPr/>
        </p:nvSpPr>
        <p:spPr>
          <a:xfrm>
            <a:off x="6484834" y="400980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9C3C9F-BD0D-8C61-9693-44138000A79E}"/>
              </a:ext>
            </a:extLst>
          </p:cNvPr>
          <p:cNvSpPr/>
          <p:nvPr/>
        </p:nvSpPr>
        <p:spPr>
          <a:xfrm>
            <a:off x="6484834" y="479449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F005CD-CA10-60D3-2D5E-B3514E9CB431}"/>
              </a:ext>
            </a:extLst>
          </p:cNvPr>
          <p:cNvSpPr/>
          <p:nvPr/>
        </p:nvSpPr>
        <p:spPr>
          <a:xfrm>
            <a:off x="6484834" y="5579179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15C166-D1CD-8C4B-0474-AFF5ECA21181}"/>
              </a:ext>
            </a:extLst>
          </p:cNvPr>
          <p:cNvSpPr/>
          <p:nvPr/>
        </p:nvSpPr>
        <p:spPr>
          <a:xfrm>
            <a:off x="7847015" y="244042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341F4-A82D-1579-B54D-0719D8DCA5A2}"/>
              </a:ext>
            </a:extLst>
          </p:cNvPr>
          <p:cNvSpPr/>
          <p:nvPr/>
        </p:nvSpPr>
        <p:spPr>
          <a:xfrm>
            <a:off x="7847015" y="322511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0386C-CAF8-6F9E-D24D-179CCF12FE7C}"/>
              </a:ext>
            </a:extLst>
          </p:cNvPr>
          <p:cNvSpPr/>
          <p:nvPr/>
        </p:nvSpPr>
        <p:spPr>
          <a:xfrm>
            <a:off x="7847015" y="400980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43FC8A-583A-FF41-7B7C-BD1267D0EA1E}"/>
              </a:ext>
            </a:extLst>
          </p:cNvPr>
          <p:cNvSpPr/>
          <p:nvPr/>
        </p:nvSpPr>
        <p:spPr>
          <a:xfrm>
            <a:off x="7847015" y="4794490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Dance()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A7C1E4-72E3-1ED8-3DF6-9AC0BBBDDD22}"/>
              </a:ext>
            </a:extLst>
          </p:cNvPr>
          <p:cNvSpPr/>
          <p:nvPr/>
        </p:nvSpPr>
        <p:spPr>
          <a:xfrm>
            <a:off x="7847015" y="5579179"/>
            <a:ext cx="973347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 Clap()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0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174457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2382333" y="1931745"/>
            <a:ext cx="782414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5993682" y="15174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382331" y="2821928"/>
            <a:ext cx="3800455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2382333" y="3469399"/>
            <a:ext cx="7813404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2382332" y="4131944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2371592" y="5457034"/>
            <a:ext cx="7824145" cy="4420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2674588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3" y="5759807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V="1">
            <a:off x="1857082" y="2813867"/>
            <a:ext cx="0" cy="30852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1027954" y="4183696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쓰레드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D1187-1DC4-2F77-6410-5A7A9B6E3E34}"/>
              </a:ext>
            </a:extLst>
          </p:cNvPr>
          <p:cNvSpPr/>
          <p:nvPr/>
        </p:nvSpPr>
        <p:spPr>
          <a:xfrm>
            <a:off x="6395282" y="2821928"/>
            <a:ext cx="380045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.Sum()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82E17-ECF9-F642-7808-10B723DAD786}"/>
              </a:ext>
            </a:extLst>
          </p:cNvPr>
          <p:cNvSpPr/>
          <p:nvPr/>
        </p:nvSpPr>
        <p:spPr>
          <a:xfrm>
            <a:off x="4009297" y="4131944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CB6196-8798-AB11-C4EB-E20AC82B7ADA}"/>
              </a:ext>
            </a:extLst>
          </p:cNvPr>
          <p:cNvSpPr/>
          <p:nvPr/>
        </p:nvSpPr>
        <p:spPr>
          <a:xfrm>
            <a:off x="5636262" y="4131944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9C3C9F-BD0D-8C61-9693-44138000A79E}"/>
              </a:ext>
            </a:extLst>
          </p:cNvPr>
          <p:cNvSpPr/>
          <p:nvPr/>
        </p:nvSpPr>
        <p:spPr>
          <a:xfrm>
            <a:off x="7263227" y="4131944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F005CD-CA10-60D3-2D5E-B3514E9CB431}"/>
              </a:ext>
            </a:extLst>
          </p:cNvPr>
          <p:cNvSpPr/>
          <p:nvPr/>
        </p:nvSpPr>
        <p:spPr>
          <a:xfrm>
            <a:off x="8890192" y="4131944"/>
            <a:ext cx="130554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15C166-D1CD-8C4B-0474-AFF5ECA21181}"/>
              </a:ext>
            </a:extLst>
          </p:cNvPr>
          <p:cNvSpPr/>
          <p:nvPr/>
        </p:nvSpPr>
        <p:spPr>
          <a:xfrm>
            <a:off x="2382332" y="4794489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5341F4-A82D-1579-B54D-0719D8DCA5A2}"/>
              </a:ext>
            </a:extLst>
          </p:cNvPr>
          <p:cNvSpPr/>
          <p:nvPr/>
        </p:nvSpPr>
        <p:spPr>
          <a:xfrm>
            <a:off x="4009297" y="4794489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60386C-CAF8-6F9E-D24D-179CCF12FE7C}"/>
              </a:ext>
            </a:extLst>
          </p:cNvPr>
          <p:cNvSpPr/>
          <p:nvPr/>
        </p:nvSpPr>
        <p:spPr>
          <a:xfrm>
            <a:off x="5636262" y="4794489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43FC8A-583A-FF41-7B7C-BD1267D0EA1E}"/>
              </a:ext>
            </a:extLst>
          </p:cNvPr>
          <p:cNvSpPr/>
          <p:nvPr/>
        </p:nvSpPr>
        <p:spPr>
          <a:xfrm>
            <a:off x="7263227" y="4794489"/>
            <a:ext cx="1305546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A7C1E4-72E3-1ED8-3DF6-9AC0BBBDDD22}"/>
              </a:ext>
            </a:extLst>
          </p:cNvPr>
          <p:cNvSpPr/>
          <p:nvPr/>
        </p:nvSpPr>
        <p:spPr>
          <a:xfrm>
            <a:off x="8890191" y="4794489"/>
            <a:ext cx="130554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46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174457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2382333" y="1931745"/>
            <a:ext cx="782414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5993682" y="15174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382332" y="2821928"/>
            <a:ext cx="2819454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.Sum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25653-15DB-959E-5A50-73321B11A146}"/>
              </a:ext>
            </a:extLst>
          </p:cNvPr>
          <p:cNvSpPr/>
          <p:nvPr/>
        </p:nvSpPr>
        <p:spPr>
          <a:xfrm>
            <a:off x="8727849" y="2828860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36E5D4-4EA1-4FDA-4CB9-6A4578AE56A1}"/>
              </a:ext>
            </a:extLst>
          </p:cNvPr>
          <p:cNvSpPr/>
          <p:nvPr/>
        </p:nvSpPr>
        <p:spPr>
          <a:xfrm>
            <a:off x="5406622" y="3448924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2371593" y="3462248"/>
            <a:ext cx="1927899" cy="44205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2674588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3765021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V="1">
            <a:off x="1857082" y="2813867"/>
            <a:ext cx="0" cy="10904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575844" y="3066695"/>
            <a:ext cx="122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각 쓰레드의</a:t>
            </a:r>
            <a:endParaRPr lang="en-US" altLang="ko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평균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82E17-ECF9-F642-7808-10B723DAD786}"/>
              </a:ext>
            </a:extLst>
          </p:cNvPr>
          <p:cNvSpPr/>
          <p:nvPr/>
        </p:nvSpPr>
        <p:spPr>
          <a:xfrm>
            <a:off x="7090086" y="3457067"/>
            <a:ext cx="143292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DB600-C50B-F3E5-5AD5-570152EF8145}"/>
              </a:ext>
            </a:extLst>
          </p:cNvPr>
          <p:cNvSpPr/>
          <p:nvPr/>
        </p:nvSpPr>
        <p:spPr>
          <a:xfrm>
            <a:off x="5406621" y="2828860"/>
            <a:ext cx="3116389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Me.Run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90A5-CFA9-A563-16D5-D1491856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SDK</a:t>
            </a:r>
            <a:r>
              <a:rPr lang="ko-KR" altLang="en-US" dirty="0" err="1"/>
              <a:t>를</a:t>
            </a:r>
            <a:r>
              <a:rPr lang="ko-KR" altLang="en-US" dirty="0"/>
              <a:t> 설치하는 데는 여러 방법이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048621-6286-880B-620A-287AAA90C81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25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공식 사이트에서 설치 파일을 다운로드</a:t>
            </a:r>
            <a:endParaRPr lang="en-US" altLang="ko-KR" b="1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dotnet-</a:t>
            </a:r>
            <a:r>
              <a:rPr 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install.sh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활용</a:t>
            </a:r>
            <a:endParaRPr lang="en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DA26-5D78-25AF-AEF2-9F69EAACA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9710" r="3530" b="4966"/>
          <a:stretch/>
        </p:blipFill>
        <p:spPr>
          <a:xfrm>
            <a:off x="6400946" y="1598686"/>
            <a:ext cx="4952854" cy="45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174457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2382333" y="1931745"/>
            <a:ext cx="782414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5993682" y="15174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382332" y="2821928"/>
            <a:ext cx="2819454" cy="442060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.Sum</a:t>
            </a:r>
            <a:r>
              <a:rPr lang="en-US" altLang="ko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2371593" y="3462248"/>
            <a:ext cx="1927899" cy="442052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2674588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3765021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V="1">
            <a:off x="1857082" y="2813867"/>
            <a:ext cx="0" cy="10904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575844" y="3066695"/>
            <a:ext cx="122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각 쓰레드의</a:t>
            </a:r>
            <a:endParaRPr lang="en-US" altLang="ko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평균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7B7E1-B6E8-7B33-191F-C050350D2ED3}"/>
              </a:ext>
            </a:extLst>
          </p:cNvPr>
          <p:cNvCxnSpPr>
            <a:cxnSpLocks/>
          </p:cNvCxnSpPr>
          <p:nvPr/>
        </p:nvCxnSpPr>
        <p:spPr>
          <a:xfrm>
            <a:off x="2371593" y="4179392"/>
            <a:ext cx="192789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8F2F3D-8F87-D775-D0C7-6ED3CDA41411}"/>
              </a:ext>
            </a:extLst>
          </p:cNvPr>
          <p:cNvSpPr txBox="1"/>
          <p:nvPr/>
        </p:nvSpPr>
        <p:spPr>
          <a:xfrm>
            <a:off x="3090121" y="4285208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89AFD-8F59-35C7-2060-6012873CD763}"/>
              </a:ext>
            </a:extLst>
          </p:cNvPr>
          <p:cNvSpPr/>
          <p:nvPr/>
        </p:nvSpPr>
        <p:spPr>
          <a:xfrm>
            <a:off x="8727849" y="2828860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C5B96-1219-7328-C339-AFE3BBFB1341}"/>
              </a:ext>
            </a:extLst>
          </p:cNvPr>
          <p:cNvSpPr/>
          <p:nvPr/>
        </p:nvSpPr>
        <p:spPr>
          <a:xfrm>
            <a:off x="5406622" y="3448924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A2EE-93A6-E70F-3C8F-569AB03C37B2}"/>
              </a:ext>
            </a:extLst>
          </p:cNvPr>
          <p:cNvSpPr/>
          <p:nvPr/>
        </p:nvSpPr>
        <p:spPr>
          <a:xfrm>
            <a:off x="7090086" y="3457067"/>
            <a:ext cx="143292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13C5DC-D576-A42C-158C-1C70D50A0FE0}"/>
              </a:ext>
            </a:extLst>
          </p:cNvPr>
          <p:cNvSpPr/>
          <p:nvPr/>
        </p:nvSpPr>
        <p:spPr>
          <a:xfrm>
            <a:off x="5406621" y="2828860"/>
            <a:ext cx="3116389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Me.Run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2" name="제목 3">
            <a:extLst>
              <a:ext uri="{FF2B5EF4-FFF2-40B4-BE49-F238E27FC236}">
                <a16:creationId xmlns:a16="http://schemas.microsoft.com/office/drawing/2014/main" id="{9C7CC7BE-8B95-FDF4-0BC0-8FE60FDC18ED}"/>
              </a:ext>
            </a:extLst>
          </p:cNvPr>
          <p:cNvSpPr txBox="1">
            <a:spLocks/>
          </p:cNvSpPr>
          <p:nvPr/>
        </p:nvSpPr>
        <p:spPr>
          <a:xfrm>
            <a:off x="838200" y="5191069"/>
            <a:ext cx="535065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우리는 이것을 </a:t>
            </a:r>
            <a:r>
              <a:rPr lang="en-US" altLang="ko-KR" sz="2000" dirty="0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Flame Graph</a:t>
            </a:r>
            <a:r>
              <a:rPr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라고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부릅니다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1746" name="Picture 2" descr="What's New in dotTrace 2019.3 | The .NET Tools Blog">
            <a:extLst>
              <a:ext uri="{FF2B5EF4-FFF2-40B4-BE49-F238E27FC236}">
                <a16:creationId xmlns:a16="http://schemas.microsoft.com/office/drawing/2014/main" id="{FD4CCE23-76BB-9BFD-A6A5-53440EB3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28" y="1312214"/>
            <a:ext cx="7174370" cy="412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제목 3">
            <a:extLst>
              <a:ext uri="{FF2B5EF4-FFF2-40B4-BE49-F238E27FC236}">
                <a16:creationId xmlns:a16="http://schemas.microsoft.com/office/drawing/2014/main" id="{86F10CA2-6FE2-3482-9E1E-BCA16E6CF232}"/>
              </a:ext>
            </a:extLst>
          </p:cNvPr>
          <p:cNvSpPr txBox="1">
            <a:spLocks/>
          </p:cNvSpPr>
          <p:nvPr/>
        </p:nvSpPr>
        <p:spPr>
          <a:xfrm>
            <a:off x="6003150" y="5191069"/>
            <a:ext cx="535065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실제로는 이렇게 생겼습니다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4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174457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2382333" y="1931745"/>
            <a:ext cx="782414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5993682" y="15174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382332" y="2821928"/>
            <a:ext cx="2819454" cy="442060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.Sum</a:t>
            </a:r>
            <a:r>
              <a:rPr lang="en-US" altLang="ko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2371593" y="3462248"/>
            <a:ext cx="1927899" cy="442052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2674588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3765021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V="1">
            <a:off x="1857082" y="2813867"/>
            <a:ext cx="0" cy="10904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575844" y="3066695"/>
            <a:ext cx="122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각 쓰레드의</a:t>
            </a:r>
            <a:endParaRPr lang="en-US" altLang="ko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평균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7B7E1-B6E8-7B33-191F-C050350D2ED3}"/>
              </a:ext>
            </a:extLst>
          </p:cNvPr>
          <p:cNvCxnSpPr>
            <a:cxnSpLocks/>
          </p:cNvCxnSpPr>
          <p:nvPr/>
        </p:nvCxnSpPr>
        <p:spPr>
          <a:xfrm>
            <a:off x="2371593" y="4179392"/>
            <a:ext cx="1927899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8F2F3D-8F87-D775-D0C7-6ED3CDA41411}"/>
              </a:ext>
            </a:extLst>
          </p:cNvPr>
          <p:cNvSpPr txBox="1"/>
          <p:nvPr/>
        </p:nvSpPr>
        <p:spPr>
          <a:xfrm>
            <a:off x="3090121" y="4285208"/>
            <a:ext cx="490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89AFD-8F59-35C7-2060-6012873CD763}"/>
              </a:ext>
            </a:extLst>
          </p:cNvPr>
          <p:cNvSpPr/>
          <p:nvPr/>
        </p:nvSpPr>
        <p:spPr>
          <a:xfrm>
            <a:off x="8727849" y="2828860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Idle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C5B96-1219-7328-C339-AFE3BBFB1341}"/>
              </a:ext>
            </a:extLst>
          </p:cNvPr>
          <p:cNvSpPr/>
          <p:nvPr/>
        </p:nvSpPr>
        <p:spPr>
          <a:xfrm>
            <a:off x="5406622" y="3448924"/>
            <a:ext cx="1478630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Me.Dance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85A2EE-93A6-E70F-3C8F-569AB03C37B2}"/>
              </a:ext>
            </a:extLst>
          </p:cNvPr>
          <p:cNvSpPr/>
          <p:nvPr/>
        </p:nvSpPr>
        <p:spPr>
          <a:xfrm>
            <a:off x="7090086" y="3457067"/>
            <a:ext cx="1432925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Me.Clap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13C5DC-D576-A42C-158C-1C70D50A0FE0}"/>
              </a:ext>
            </a:extLst>
          </p:cNvPr>
          <p:cNvSpPr/>
          <p:nvPr/>
        </p:nvSpPr>
        <p:spPr>
          <a:xfrm>
            <a:off x="5406621" y="2828860"/>
            <a:ext cx="3116389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Me.Run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61F4B2D1-E1F8-7D3C-120E-7E567629E3DD}"/>
              </a:ext>
            </a:extLst>
          </p:cNvPr>
          <p:cNvSpPr txBox="1">
            <a:spLocks/>
          </p:cNvSpPr>
          <p:nvPr/>
        </p:nvSpPr>
        <p:spPr>
          <a:xfrm>
            <a:off x="838200" y="5191069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아까 </a:t>
            </a:r>
            <a:r>
              <a:rPr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보셨다시피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endParaRPr lang="en-US" altLang="ko-KR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스택 </a:t>
            </a:r>
            <a:r>
              <a:rPr lang="ko-KR" altLang="en-US" sz="2000" dirty="0" err="1">
                <a:latin typeface="NanumMyeongjo" panose="02020603020101020101" pitchFamily="18" charset="-127"/>
                <a:ea typeface="NanumMyeongjo" panose="02020603020101020101" pitchFamily="18" charset="-127"/>
              </a:rPr>
              <a:t>트레이스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또한 제공합니다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88376-B67E-69D8-47DA-5E4C9F8501E4}"/>
              </a:ext>
            </a:extLst>
          </p:cNvPr>
          <p:cNvSpPr/>
          <p:nvPr/>
        </p:nvSpPr>
        <p:spPr>
          <a:xfrm>
            <a:off x="6799968" y="5811133"/>
            <a:ext cx="4360226" cy="288244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Company.Product.Namespace.Calc.Sum()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8F63ED-4634-1D10-BEB9-BAAA0C36F292}"/>
              </a:ext>
            </a:extLst>
          </p:cNvPr>
          <p:cNvSpPr/>
          <p:nvPr/>
        </p:nvSpPr>
        <p:spPr>
          <a:xfrm>
            <a:off x="6295503" y="5358373"/>
            <a:ext cx="4864691" cy="288244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B692F-FE86-EA17-02AA-3503F39A28D6}"/>
              </a:ext>
            </a:extLst>
          </p:cNvPr>
          <p:cNvSpPr/>
          <p:nvPr/>
        </p:nvSpPr>
        <p:spPr>
          <a:xfrm>
            <a:off x="7294925" y="6276221"/>
            <a:ext cx="3865268" cy="288244"/>
          </a:xfrm>
          <a:prstGeom prst="rect">
            <a:avLst/>
          </a:prstGeom>
          <a:solidFill>
            <a:srgbClr val="B9AAE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Company.Product.Namespace.Calc.Add()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E35FE-9260-A87C-4DF6-6F65D2B34E7A}"/>
              </a:ext>
            </a:extLst>
          </p:cNvPr>
          <p:cNvSpPr txBox="1"/>
          <p:nvPr/>
        </p:nvSpPr>
        <p:spPr>
          <a:xfrm>
            <a:off x="11160193" y="5816755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3F414-9C24-E27A-C58C-D16A79A479D6}"/>
              </a:ext>
            </a:extLst>
          </p:cNvPr>
          <p:cNvSpPr txBox="1"/>
          <p:nvPr/>
        </p:nvSpPr>
        <p:spPr>
          <a:xfrm>
            <a:off x="11160193" y="626593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6</a:t>
            </a:r>
            <a:r>
              <a:rPr lang="ko-KR" altLang="en-US" sz="12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2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46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dotnet-trace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382333" y="2174457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B13AE0-28C2-21DB-46B2-7E08874F05C1}"/>
              </a:ext>
            </a:extLst>
          </p:cNvPr>
          <p:cNvCxnSpPr>
            <a:cxnSpLocks/>
          </p:cNvCxnSpPr>
          <p:nvPr/>
        </p:nvCxnSpPr>
        <p:spPr>
          <a:xfrm>
            <a:off x="2382333" y="1931745"/>
            <a:ext cx="7824146" cy="0"/>
          </a:xfrm>
          <a:prstGeom prst="straightConnector1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EF04EA-DC74-EE38-FD78-079134FD5E8A}"/>
              </a:ext>
            </a:extLst>
          </p:cNvPr>
          <p:cNvSpPr txBox="1"/>
          <p:nvPr/>
        </p:nvSpPr>
        <p:spPr>
          <a:xfrm>
            <a:off x="5993682" y="151749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30</a:t>
            </a:r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382331" y="2821928"/>
            <a:ext cx="6991781" cy="442060"/>
          </a:xfrm>
          <a:prstGeom prst="rect">
            <a:avLst/>
          </a:prstGeom>
          <a:solidFill>
            <a:srgbClr val="D45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.Sum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8CCE2-021C-8684-6A2D-88A0C76F915E}"/>
              </a:ext>
            </a:extLst>
          </p:cNvPr>
          <p:cNvSpPr/>
          <p:nvPr/>
        </p:nvSpPr>
        <p:spPr>
          <a:xfrm>
            <a:off x="2371593" y="3462248"/>
            <a:ext cx="6633124" cy="442052"/>
          </a:xfrm>
          <a:prstGeom prst="rect">
            <a:avLst/>
          </a:prstGeom>
          <a:solidFill>
            <a:srgbClr val="D45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Calc.Add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()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D772FE-2B10-7721-DEA8-371CA9F6B192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2674588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06C3B-E68F-B5BD-2D2C-89833C2E61B8}"/>
              </a:ext>
            </a:extLst>
          </p:cNvPr>
          <p:cNvCxnSpPr>
            <a:cxnSpLocks/>
          </p:cNvCxnSpPr>
          <p:nvPr/>
        </p:nvCxnSpPr>
        <p:spPr>
          <a:xfrm rot="5400000" flipV="1">
            <a:off x="1996364" y="3765021"/>
            <a:ext cx="0" cy="2785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7D7E69-A8AF-D62E-C90E-738D1CA9D2C9}"/>
              </a:ext>
            </a:extLst>
          </p:cNvPr>
          <p:cNvCxnSpPr>
            <a:cxnSpLocks/>
          </p:cNvCxnSpPr>
          <p:nvPr/>
        </p:nvCxnSpPr>
        <p:spPr>
          <a:xfrm flipV="1">
            <a:off x="1857082" y="2813867"/>
            <a:ext cx="0" cy="10904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DFF5B7-ECF6-81ED-1F00-D52E70B63E6C}"/>
              </a:ext>
            </a:extLst>
          </p:cNvPr>
          <p:cNvSpPr txBox="1"/>
          <p:nvPr/>
        </p:nvSpPr>
        <p:spPr>
          <a:xfrm>
            <a:off x="575844" y="3066695"/>
            <a:ext cx="1223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각 쓰레드의</a:t>
            </a:r>
            <a:endParaRPr lang="en-US" altLang="ko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pPr algn="r"/>
            <a:r>
              <a:rPr lang="ko-KR" altLang="en-US" sz="1600" dirty="0">
                <a:solidFill>
                  <a:schemeClr val="bg1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평균</a:t>
            </a:r>
            <a:endParaRPr lang="en-KR" sz="1600" dirty="0">
              <a:solidFill>
                <a:schemeClr val="bg1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7B7E1-B6E8-7B33-191F-C050350D2ED3}"/>
              </a:ext>
            </a:extLst>
          </p:cNvPr>
          <p:cNvCxnSpPr>
            <a:cxnSpLocks/>
          </p:cNvCxnSpPr>
          <p:nvPr/>
        </p:nvCxnSpPr>
        <p:spPr>
          <a:xfrm>
            <a:off x="2371593" y="4179392"/>
            <a:ext cx="6633124" cy="0"/>
          </a:xfrm>
          <a:prstGeom prst="straightConnector1">
            <a:avLst/>
          </a:prstGeom>
          <a:ln w="19050">
            <a:solidFill>
              <a:srgbClr val="D45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8F2F3D-8F87-D775-D0C7-6ED3CDA41411}"/>
              </a:ext>
            </a:extLst>
          </p:cNvPr>
          <p:cNvSpPr txBox="1"/>
          <p:nvPr/>
        </p:nvSpPr>
        <p:spPr>
          <a:xfrm>
            <a:off x="5335956" y="4285208"/>
            <a:ext cx="601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D45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25</a:t>
            </a:r>
            <a:r>
              <a:rPr lang="ko-KR" altLang="en-US" sz="1600" dirty="0">
                <a:solidFill>
                  <a:srgbClr val="D45050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초</a:t>
            </a:r>
            <a:endParaRPr lang="en-KR" sz="1600" dirty="0">
              <a:solidFill>
                <a:srgbClr val="D45050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89AFD-8F59-35C7-2060-6012873CD763}"/>
              </a:ext>
            </a:extLst>
          </p:cNvPr>
          <p:cNvSpPr/>
          <p:nvPr/>
        </p:nvSpPr>
        <p:spPr>
          <a:xfrm>
            <a:off x="9573949" y="2828860"/>
            <a:ext cx="632529" cy="44205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61F4B2D1-E1F8-7D3C-120E-7E567629E3DD}"/>
              </a:ext>
            </a:extLst>
          </p:cNvPr>
          <p:cNvSpPr txBox="1">
            <a:spLocks/>
          </p:cNvSpPr>
          <p:nvPr/>
        </p:nvSpPr>
        <p:spPr>
          <a:xfrm>
            <a:off x="838200" y="5191069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만일 하나의 메서드가 시간을 거의 모두 잡아먹었다면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endParaRPr lang="en-US" altLang="en-US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 메서드를 의심해 볼 수 있겠습니다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1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3879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V</a:t>
            </a:r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프로세스의 메모리 정보를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기록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하여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분석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하고 싶다면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53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V</a:t>
            </a:r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프로세스의 메모리 정보를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기록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하여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분석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하고 싶다면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78D14-6EFE-D1C0-6C0C-565CA099169E}"/>
              </a:ext>
            </a:extLst>
          </p:cNvPr>
          <p:cNvGrpSpPr/>
          <p:nvPr/>
        </p:nvGrpSpPr>
        <p:grpSpPr>
          <a:xfrm>
            <a:off x="838200" y="3020519"/>
            <a:ext cx="10448988" cy="816962"/>
            <a:chOff x="6207020" y="3494955"/>
            <a:chExt cx="10448988" cy="8169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684DD-DA11-146A-522F-FF4B0E344C28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A42BC-D802-F103-9B9E-25A29775072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dotnet-dump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dotnet-dump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75F953-E4FB-F0BD-DE63-6C671DB140C9}"/>
              </a:ext>
            </a:extLst>
          </p:cNvPr>
          <p:cNvSpPr txBox="1">
            <a:spLocks/>
          </p:cNvSpPr>
          <p:nvPr/>
        </p:nvSpPr>
        <p:spPr>
          <a:xfrm>
            <a:off x="838200" y="3837481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기록된 파일을 출력할 경로를 지정하려면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B9AAEF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-o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옵션을 추가합니다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10767-72D3-49E9-E3FE-080864E0D5FE}"/>
              </a:ext>
            </a:extLst>
          </p:cNvPr>
          <p:cNvGrpSpPr/>
          <p:nvPr/>
        </p:nvGrpSpPr>
        <p:grpSpPr>
          <a:xfrm>
            <a:off x="838200" y="5387722"/>
            <a:ext cx="10448988" cy="816962"/>
            <a:chOff x="6207020" y="3494955"/>
            <a:chExt cx="10448988" cy="81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DDE6F-D1F0-74B4-EF12-CA42024A0BBB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0B366-D22D-7C12-2C3A-D153EB5F379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dotnet-dump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-o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OUTPUT_PATH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43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I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V</a:t>
            </a:r>
            <a:r>
              <a:rPr lang="en-US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프로세스의 메모리 정보를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기록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하여 </a:t>
            </a:r>
            <a:r>
              <a:rPr lang="ko-KR" altLang="en-US" b="1" dirty="0">
                <a:solidFill>
                  <a:srgbClr val="B9AAEF"/>
                </a:solidFill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분석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하고 싶다면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2" name="제목 3">
            <a:extLst>
              <a:ext uri="{FF2B5EF4-FFF2-40B4-BE49-F238E27FC236}">
                <a16:creationId xmlns:a16="http://schemas.microsoft.com/office/drawing/2014/main" id="{71EC5B43-DCBE-BAAE-4D0E-51C32300F15C}"/>
              </a:ext>
            </a:extLst>
          </p:cNvPr>
          <p:cNvSpPr txBox="1">
            <a:spLocks/>
          </p:cNvSpPr>
          <p:nvPr/>
        </p:nvSpPr>
        <p:spPr>
          <a:xfrm>
            <a:off x="838200" y="1061797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pPr algn="r"/>
            <a:r>
              <a:rPr lang="en-US" altLang="en-US" sz="3600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dotnet-dump</a:t>
            </a:r>
            <a:endParaRPr lang="ko-Kore-KR" altLang="en-US" sz="3600">
              <a:solidFill>
                <a:srgbClr val="B9AAEF"/>
              </a:solidFill>
              <a:latin typeface="Consolas" panose="020B0609020204030204" pitchFamily="49" charset="0"/>
              <a:ea typeface="NANUMMYEONGJOEXTRABOLD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F875F953-E4FB-F0BD-DE63-6C671DB140C9}"/>
              </a:ext>
            </a:extLst>
          </p:cNvPr>
          <p:cNvSpPr txBox="1">
            <a:spLocks/>
          </p:cNvSpPr>
          <p:nvPr/>
        </p:nvSpPr>
        <p:spPr>
          <a:xfrm>
            <a:off x="838200" y="1992302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명령어를 실행하면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아래 텍스트가 출력되며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덤프 파일이 생성됩니다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10767-72D3-49E9-E3FE-080864E0D5FE}"/>
              </a:ext>
            </a:extLst>
          </p:cNvPr>
          <p:cNvGrpSpPr/>
          <p:nvPr/>
        </p:nvGrpSpPr>
        <p:grpSpPr>
          <a:xfrm>
            <a:off x="838200" y="3500153"/>
            <a:ext cx="10448988" cy="1366236"/>
            <a:chOff x="6207020" y="3494955"/>
            <a:chExt cx="10448988" cy="8169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DDE6F-D1F0-74B4-EF12-CA42024A0BBB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0B366-D22D-7C12-2C3A-D153EB5F3796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dotnet-dump collect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PID</a:t>
              </a:r>
            </a:p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Writing full to /OUTPUT_PATH/dump_20230119_173000.dmp</a:t>
              </a:r>
            </a:p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Complete</a:t>
              </a:r>
            </a:p>
            <a:p>
              <a:r>
                <a:rPr lang="en-US" altLang="ko-KR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  <a:endParaRPr lang="en-US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62FB9259-F0C2-D23A-D96B-303BC0CE9892}"/>
              </a:ext>
            </a:extLst>
          </p:cNvPr>
          <p:cNvSpPr txBox="1">
            <a:spLocks/>
          </p:cNvSpPr>
          <p:nvPr/>
        </p:nvSpPr>
        <p:spPr>
          <a:xfrm>
            <a:off x="904812" y="5064163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덤프 파일 자체는 바이너리이므로 바로 해석이 불가능하나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endParaRPr lang="en-US" altLang="en-US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분석 툴을 이용하면 가능합니다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27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dump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33EF6-B088-BE57-E211-323645DC8B08}"/>
              </a:ext>
            </a:extLst>
          </p:cNvPr>
          <p:cNvSpPr/>
          <p:nvPr/>
        </p:nvSpPr>
        <p:spPr>
          <a:xfrm>
            <a:off x="838200" y="1550241"/>
            <a:ext cx="4794849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윈도우 </a:t>
            </a:r>
            <a:r>
              <a:rPr lang="en-US" altLang="ko-KR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ONLY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11CAB-E1DC-57EF-6B91-9FD1A2CA25AA}"/>
              </a:ext>
            </a:extLst>
          </p:cNvPr>
          <p:cNvSpPr/>
          <p:nvPr/>
        </p:nvSpPr>
        <p:spPr>
          <a:xfrm>
            <a:off x="6558950" y="1550241"/>
            <a:ext cx="4794849" cy="9144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모든 플랫폼 지원</a:t>
            </a:r>
            <a:endParaRPr lang="en-KR" sz="16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0D6693-CF4E-25AF-09FF-0FA32596123C}"/>
              </a:ext>
            </a:extLst>
          </p:cNvPr>
          <p:cNvGrpSpPr/>
          <p:nvPr/>
        </p:nvGrpSpPr>
        <p:grpSpPr>
          <a:xfrm>
            <a:off x="6558950" y="3825918"/>
            <a:ext cx="4728238" cy="816962"/>
            <a:chOff x="6207020" y="3494955"/>
            <a:chExt cx="10448988" cy="8169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B7CA39-5888-F0FA-F209-EA376C971A99}"/>
                </a:ext>
              </a:extLst>
            </p:cNvPr>
            <p:cNvSpPr/>
            <p:nvPr/>
          </p:nvSpPr>
          <p:spPr>
            <a:xfrm>
              <a:off x="6207020" y="3494955"/>
              <a:ext cx="10448988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11407B-0002-A366-9DDB-DB6257BAB64D}"/>
                </a:ext>
              </a:extLst>
            </p:cNvPr>
            <p:cNvSpPr txBox="1"/>
            <p:nvPr/>
          </p:nvSpPr>
          <p:spPr>
            <a:xfrm>
              <a:off x="6273632" y="3494956"/>
              <a:ext cx="10382376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dotnet-trace analyze –p </a:t>
              </a:r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DUMP_PATH</a:t>
              </a:r>
              <a:endParaRPr lang="en-KR" sz="1400" dirty="0">
                <a:solidFill>
                  <a:srgbClr val="512BD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3" name="Picture 2" descr="dotMemory: JetBrains가 만든 .NET용 메모리 프로파일러 겸 유닛 테스트 프레임워크">
            <a:extLst>
              <a:ext uri="{FF2B5EF4-FFF2-40B4-BE49-F238E27FC236}">
                <a16:creationId xmlns:a16="http://schemas.microsoft.com/office/drawing/2014/main" id="{0649950E-F408-78EE-E828-7F178881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41" y="3494709"/>
            <a:ext cx="1637745" cy="163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0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dump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081609" y="5457026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 메모리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081609" y="4753674"/>
            <a:ext cx="3800455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human[300]</a:t>
            </a:r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453D56-60ED-1A01-34EE-76C44EF2652C}"/>
              </a:ext>
            </a:extLst>
          </p:cNvPr>
          <p:cNvSpPr/>
          <p:nvPr/>
        </p:nvSpPr>
        <p:spPr>
          <a:xfrm>
            <a:off x="6105301" y="4753674"/>
            <a:ext cx="2772252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double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8465F-DA1C-C048-BCA3-728090CFA0A6}"/>
              </a:ext>
            </a:extLst>
          </p:cNvPr>
          <p:cNvSpPr/>
          <p:nvPr/>
        </p:nvSpPr>
        <p:spPr>
          <a:xfrm>
            <a:off x="9100789" y="4753674"/>
            <a:ext cx="804965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74679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dump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081609" y="5457026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 메모리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081609" y="4753674"/>
            <a:ext cx="3800455" cy="442060"/>
          </a:xfrm>
          <a:prstGeom prst="rect">
            <a:avLst/>
          </a:prstGeom>
          <a:solidFill>
            <a:srgbClr val="B9AAEF"/>
          </a:solidFill>
          <a:ln w="19050">
            <a:solidFill>
              <a:srgbClr val="B9A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human[300]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453D56-60ED-1A01-34EE-76C44EF2652C}"/>
              </a:ext>
            </a:extLst>
          </p:cNvPr>
          <p:cNvSpPr/>
          <p:nvPr/>
        </p:nvSpPr>
        <p:spPr>
          <a:xfrm>
            <a:off x="6105301" y="4753674"/>
            <a:ext cx="2772252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double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8465F-DA1C-C048-BCA3-728090CFA0A6}"/>
              </a:ext>
            </a:extLst>
          </p:cNvPr>
          <p:cNvSpPr/>
          <p:nvPr/>
        </p:nvSpPr>
        <p:spPr>
          <a:xfrm>
            <a:off x="9100789" y="4753674"/>
            <a:ext cx="804965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chemeClr val="bg1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9D3E6-C60A-67C8-BEBA-68FFBFD59554}"/>
              </a:ext>
            </a:extLst>
          </p:cNvPr>
          <p:cNvSpPr/>
          <p:nvPr/>
        </p:nvSpPr>
        <p:spPr>
          <a:xfrm>
            <a:off x="2081609" y="4050322"/>
            <a:ext cx="2090719" cy="442060"/>
          </a:xfrm>
          <a:prstGeom prst="rect">
            <a:avLst/>
          </a:prstGeom>
          <a:solidFill>
            <a:srgbClr val="B9AAEF"/>
          </a:solidFill>
          <a:ln w="19050">
            <a:solidFill>
              <a:srgbClr val="B9A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string (x300)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AA2B0-3C2B-040A-2884-3F8BFC731D03}"/>
              </a:ext>
            </a:extLst>
          </p:cNvPr>
          <p:cNvSpPr/>
          <p:nvPr/>
        </p:nvSpPr>
        <p:spPr>
          <a:xfrm>
            <a:off x="4396387" y="4050322"/>
            <a:ext cx="1485675" cy="442060"/>
          </a:xfrm>
          <a:prstGeom prst="rect">
            <a:avLst/>
          </a:prstGeom>
          <a:solidFill>
            <a:srgbClr val="B9AAEF"/>
          </a:solidFill>
          <a:ln w="19050">
            <a:solidFill>
              <a:srgbClr val="B9A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int (x300)</a:t>
            </a:r>
          </a:p>
        </p:txBody>
      </p:sp>
      <p:sp>
        <p:nvSpPr>
          <p:cNvPr id="30" name="제목 3">
            <a:extLst>
              <a:ext uri="{FF2B5EF4-FFF2-40B4-BE49-F238E27FC236}">
                <a16:creationId xmlns:a16="http://schemas.microsoft.com/office/drawing/2014/main" id="{66CCAA8D-2D3E-3AE2-B5FF-DB4977A45E7B}"/>
              </a:ext>
            </a:extLst>
          </p:cNvPr>
          <p:cNvSpPr txBox="1">
            <a:spLocks/>
          </p:cNvSpPr>
          <p:nvPr/>
        </p:nvSpPr>
        <p:spPr>
          <a:xfrm>
            <a:off x="838200" y="1469558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실제로는 이렇게 생겼습니다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pic>
        <p:nvPicPr>
          <p:cNvPr id="39938" name="Picture 2" descr="dotMemory: JetBrains가 만든 .NET용 메모리 프로파일러 겸 유닛 테스트 프레임워크">
            <a:extLst>
              <a:ext uri="{FF2B5EF4-FFF2-40B4-BE49-F238E27FC236}">
                <a16:creationId xmlns:a16="http://schemas.microsoft.com/office/drawing/2014/main" id="{9852CB33-D3B5-6518-32B1-406946D9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32" y="1961225"/>
            <a:ext cx="6232827" cy="29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10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dump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EAD470-1C97-7720-5A68-CEECBB4EB1FF}"/>
              </a:ext>
            </a:extLst>
          </p:cNvPr>
          <p:cNvSpPr/>
          <p:nvPr/>
        </p:nvSpPr>
        <p:spPr>
          <a:xfrm>
            <a:off x="2081609" y="5457026"/>
            <a:ext cx="7824146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90548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프로세스 메모리</a:t>
            </a:r>
            <a:endParaRPr lang="en-KR" sz="1600" dirty="0">
              <a:solidFill>
                <a:srgbClr val="190548"/>
              </a:solidFill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E59653-BA13-2C8A-2F0E-7D25FFF29427}"/>
              </a:ext>
            </a:extLst>
          </p:cNvPr>
          <p:cNvSpPr/>
          <p:nvPr/>
        </p:nvSpPr>
        <p:spPr>
          <a:xfrm>
            <a:off x="2081609" y="4753674"/>
            <a:ext cx="6820166" cy="442060"/>
          </a:xfrm>
          <a:prstGeom prst="rect">
            <a:avLst/>
          </a:prstGeom>
          <a:solidFill>
            <a:srgbClr val="D45050"/>
          </a:solidFill>
          <a:ln w="19050">
            <a:solidFill>
              <a:srgbClr val="D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AFAFA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human[300]</a:t>
            </a:r>
            <a:endParaRPr lang="en-KR" sz="1200" dirty="0">
              <a:solidFill>
                <a:srgbClr val="FAFAFA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4CD52-E058-1CBD-3B3A-F9307ECB02F7}"/>
              </a:ext>
            </a:extLst>
          </p:cNvPr>
          <p:cNvSpPr/>
          <p:nvPr/>
        </p:nvSpPr>
        <p:spPr>
          <a:xfrm>
            <a:off x="9100789" y="4753674"/>
            <a:ext cx="804965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>
              <a:solidFill>
                <a:schemeClr val="bg1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30" name="제목 3">
            <a:extLst>
              <a:ext uri="{FF2B5EF4-FFF2-40B4-BE49-F238E27FC236}">
                <a16:creationId xmlns:a16="http://schemas.microsoft.com/office/drawing/2014/main" id="{8629203E-F3A5-0E36-B5BE-05DAA68B00CA}"/>
              </a:ext>
            </a:extLst>
          </p:cNvPr>
          <p:cNvSpPr txBox="1">
            <a:spLocks/>
          </p:cNvSpPr>
          <p:nvPr/>
        </p:nvSpPr>
        <p:spPr>
          <a:xfrm>
            <a:off x="838200" y="1469558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만일 어떠한 메모리가 공간을 의도하지 않게 많이 차지한다면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endParaRPr lang="en-US" altLang="en-US" sz="2000" dirty="0">
              <a:latin typeface="NanumMyeongjo" panose="02020603020101020101" pitchFamily="18" charset="-127"/>
              <a:ea typeface="NanumMyeongjo" panose="02020603020101020101" pitchFamily="18" charset="-127"/>
            </a:endParaRPr>
          </a:p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그 메모리를 사용하는 구간을 의심해 볼 수 있겠습니다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49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90A5-CFA9-A563-16D5-D1491856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SDK</a:t>
            </a:r>
            <a:r>
              <a:rPr lang="ko-KR" altLang="en-US" dirty="0" err="1"/>
              <a:t>를</a:t>
            </a:r>
            <a:r>
              <a:rPr lang="ko-KR" altLang="en-US" dirty="0"/>
              <a:t> 설치하는 데는 여러 방법이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048621-6286-880B-620A-287AAA90C81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42549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공식 사이트에서 설치 파일을 다운로드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dotnet-</a:t>
            </a:r>
            <a:r>
              <a:rPr lang="en-US" b="1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install.sh</a:t>
            </a:r>
            <a:r>
              <a:rPr lang="ko-KR" altLang="en-US" b="1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활용</a:t>
            </a:r>
            <a:endParaRPr lang="en-KR" b="1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2E8BB-EEB8-237E-432E-75B2ACED4CA9}"/>
              </a:ext>
            </a:extLst>
          </p:cNvPr>
          <p:cNvGrpSpPr/>
          <p:nvPr/>
        </p:nvGrpSpPr>
        <p:grpSpPr>
          <a:xfrm>
            <a:off x="6207020" y="3494955"/>
            <a:ext cx="5146780" cy="816962"/>
            <a:chOff x="6207020" y="3494955"/>
            <a:chExt cx="5146780" cy="8169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E0C848-6B16-C6AF-9D79-C14B5C36AC42}"/>
                </a:ext>
              </a:extLst>
            </p:cNvPr>
            <p:cNvSpPr/>
            <p:nvPr/>
          </p:nvSpPr>
          <p:spPr>
            <a:xfrm>
              <a:off x="6207020" y="3494955"/>
              <a:ext cx="5146780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A5F4B-8181-3A4F-49B5-C297C66EA7A9}"/>
                </a:ext>
              </a:extLst>
            </p:cNvPr>
            <p:cNvSpPr txBox="1"/>
            <p:nvPr/>
          </p:nvSpPr>
          <p:spPr>
            <a:xfrm>
              <a:off x="6273632" y="3494956"/>
              <a:ext cx="5080168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./dotnet-</a:t>
              </a:r>
              <a:r>
                <a:rPr lang="en-US" sz="1400" dirty="0" err="1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install.sh</a:t>
              </a:r>
              <a:r>
                <a:rPr 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--version 7.0.102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2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550241"/>
          </a:xfrm>
        </p:spPr>
        <p:txBody>
          <a:bodyPr/>
          <a:lstStyle/>
          <a:p>
            <a:r>
              <a:rPr lang="en-US" altLang="en-US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dotnet-</a:t>
            </a:r>
            <a:r>
              <a:rPr lang="en-US" altLang="ko-KR" dirty="0">
                <a:solidFill>
                  <a:srgbClr val="B9AAEF"/>
                </a:solidFill>
                <a:latin typeface="Consolas" panose="020B0609020204030204" pitchFamily="49" charset="0"/>
                <a:ea typeface="NANUMMYEONGJOEXTRABOLD" panose="02020603020101020101" pitchFamily="18" charset="-127"/>
                <a:cs typeface="Consolas" panose="020B0609020204030204" pitchFamily="49" charset="0"/>
              </a:rPr>
              <a:t>dump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  <a:cs typeface="Consolas" panose="020B0609020204030204" pitchFamily="49" charset="0"/>
              </a:rPr>
              <a:t>는</a:t>
            </a:r>
            <a:r>
              <a:rPr lang="ko-KR" altLang="en-US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어떻게 분석하나요</a:t>
            </a:r>
            <a:r>
              <a:rPr lang="en-US" altLang="ko-KR" b="1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?</a:t>
            </a:r>
            <a:endParaRPr lang="ko-Kore-KR" altLang="en-US" b="1">
              <a:latin typeface="NANUMMYEONGJOEXTRABOLD" panose="02020603020101020101" pitchFamily="18" charset="-127"/>
              <a:ea typeface="NANUMMYEONGJOEXTRABOLD" panose="02020603020101020101" pitchFamily="18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A9FE40-6EF1-040F-A723-CFDF696ADE63}"/>
              </a:ext>
            </a:extLst>
          </p:cNvPr>
          <p:cNvSpPr/>
          <p:nvPr/>
        </p:nvSpPr>
        <p:spPr>
          <a:xfrm>
            <a:off x="2719196" y="5457026"/>
            <a:ext cx="6515632" cy="44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GEN 0</a:t>
            </a:r>
            <a:endParaRPr lang="en-KR" sz="1200" dirty="0">
              <a:solidFill>
                <a:srgbClr val="190548"/>
              </a:solidFill>
              <a:latin typeface="Consolas" panose="020B0609020204030204" pitchFamily="49" charset="0"/>
              <a:ea typeface="NanumMyeongjo" panose="02020603020101020101" pitchFamily="18" charset="-127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91010-7327-9888-1174-23E8BA784EE4}"/>
              </a:ext>
            </a:extLst>
          </p:cNvPr>
          <p:cNvSpPr/>
          <p:nvPr/>
        </p:nvSpPr>
        <p:spPr>
          <a:xfrm>
            <a:off x="2719196" y="4753674"/>
            <a:ext cx="6515632" cy="442060"/>
          </a:xfrm>
          <a:prstGeom prst="rect">
            <a:avLst/>
          </a:prstGeom>
          <a:solidFill>
            <a:srgbClr val="B9AAEF"/>
          </a:solidFill>
          <a:ln w="19050">
            <a:solidFill>
              <a:srgbClr val="B9A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rgbClr val="190548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GEN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B593AA-026E-BF98-D517-657A291D72DC}"/>
              </a:ext>
            </a:extLst>
          </p:cNvPr>
          <p:cNvSpPr/>
          <p:nvPr/>
        </p:nvSpPr>
        <p:spPr>
          <a:xfrm>
            <a:off x="2719196" y="4050322"/>
            <a:ext cx="6515632" cy="442060"/>
          </a:xfrm>
          <a:prstGeom prst="rect">
            <a:avLst/>
          </a:prstGeom>
          <a:solidFill>
            <a:srgbClr val="512BD4"/>
          </a:solidFill>
          <a:ln w="19050">
            <a:solidFill>
              <a:srgbClr val="512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rgbClr val="FAFAFA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GEN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4B04B-C412-A099-A660-859E2069BFFD}"/>
              </a:ext>
            </a:extLst>
          </p:cNvPr>
          <p:cNvSpPr/>
          <p:nvPr/>
        </p:nvSpPr>
        <p:spPr>
          <a:xfrm>
            <a:off x="2719196" y="3097457"/>
            <a:ext cx="6515632" cy="4420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 dirty="0">
                <a:solidFill>
                  <a:srgbClr val="FAFAFA"/>
                </a:solidFill>
                <a:latin typeface="Consolas" panose="020B0609020204030204" pitchFamily="49" charset="0"/>
                <a:ea typeface="NanumMyeongjo" panose="02020603020101020101" pitchFamily="18" charset="-127"/>
                <a:cs typeface="Consolas" panose="020B0609020204030204" pitchFamily="49" charset="0"/>
              </a:rPr>
              <a:t>LOH (Large Object Heap) &gt; 85000B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DA3BD1-9CE6-41E6-B6E5-4C4066208E8D}"/>
              </a:ext>
            </a:extLst>
          </p:cNvPr>
          <p:cNvCxnSpPr>
            <a:cxnSpLocks/>
          </p:cNvCxnSpPr>
          <p:nvPr/>
        </p:nvCxnSpPr>
        <p:spPr>
          <a:xfrm flipV="1">
            <a:off x="9472803" y="4050322"/>
            <a:ext cx="0" cy="1848764"/>
          </a:xfrm>
          <a:prstGeom prst="straightConnector1">
            <a:avLst/>
          </a:prstGeom>
          <a:ln w="19050">
            <a:solidFill>
              <a:srgbClr val="B9AA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C04B90-A94F-DD70-1505-5BB82A1F5788}"/>
              </a:ext>
            </a:extLst>
          </p:cNvPr>
          <p:cNvSpPr txBox="1"/>
          <p:nvPr/>
        </p:nvSpPr>
        <p:spPr>
          <a:xfrm>
            <a:off x="9575749" y="4753674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GC </a:t>
            </a:r>
            <a:r>
              <a:rPr lang="ko-KR" altLang="en-US" sz="1200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실행 시 생존했다면</a:t>
            </a:r>
            <a:r>
              <a:rPr lang="en-US" altLang="ko-KR" sz="1200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다음 세대로 넘어갑니다</a:t>
            </a:r>
            <a:r>
              <a:rPr lang="en-US" altLang="ko-KR" sz="1200" dirty="0">
                <a:solidFill>
                  <a:srgbClr val="FAFAFA"/>
                </a:solidFill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F25377FF-1D76-AECF-017E-B5506BBACA42}"/>
              </a:ext>
            </a:extLst>
          </p:cNvPr>
          <p:cNvSpPr txBox="1">
            <a:spLocks/>
          </p:cNvSpPr>
          <p:nvPr/>
        </p:nvSpPr>
        <p:spPr>
          <a:xfrm>
            <a:off x="838200" y="1469558"/>
            <a:ext cx="10515600" cy="1550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120" baseline="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또한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,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덤프를 통해 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GC</a:t>
            </a:r>
            <a:r>
              <a:rPr lang="ko-KR" altLang="en-US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 상태를 확인할 수 있습니다</a:t>
            </a:r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.</a:t>
            </a:r>
            <a:endParaRPr lang="ko-Kore-KR" altLang="en-US" sz="2000">
              <a:latin typeface="NanumMyeongjo" panose="02020603020101020101" pitchFamily="18" charset="-127"/>
              <a:ea typeface="Nanum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12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ADA982-FBC7-AD40-604A-764D182F649F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제 발표는 </a:t>
            </a:r>
            <a:r>
              <a:rPr lang="ko-KR" altLang="en-US" sz="2800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여기까지입니다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CDFDCA-12CF-1B1B-48FB-84AC83105762}"/>
              </a:ext>
            </a:extLst>
          </p:cNvPr>
          <p:cNvSpPr txBox="1">
            <a:spLocks/>
          </p:cNvSpPr>
          <p:nvPr/>
        </p:nvSpPr>
        <p:spPr>
          <a:xfrm>
            <a:off x="473346" y="2766217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끝내기 전에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,</a:t>
            </a:r>
            <a:r>
              <a:rPr lang="ko-KR" altLang="en-US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 일단 테마부터 다시 </a:t>
            </a:r>
            <a:r>
              <a:rPr lang="ko-KR" altLang="en-US" sz="2800" dirty="0" err="1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돌려놓을게요</a:t>
            </a:r>
            <a:r>
              <a:rPr lang="en-US" altLang="ko-KR" sz="2800" dirty="0">
                <a:latin typeface="NANUMMYEONGJOEXTRABOLD" panose="02020603020101020101" pitchFamily="18" charset="-127"/>
                <a:ea typeface="NANUMMYEONGJOEXTRA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82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BCE2-5378-7E8D-A171-31D19AC19849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제 발표는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여기까지입니다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D4FB61-A85C-8C8F-E40E-48D696F10E35}"/>
              </a:ext>
            </a:extLst>
          </p:cNvPr>
          <p:cNvSpPr txBox="1">
            <a:spLocks/>
          </p:cNvSpPr>
          <p:nvPr/>
        </p:nvSpPr>
        <p:spPr>
          <a:xfrm>
            <a:off x="473346" y="2766217"/>
            <a:ext cx="10669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끝내기 전에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일단 테마부터 다시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돌려놓을게요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F08133-D2C8-7A86-9CA6-E13A9C1F334B}"/>
              </a:ext>
            </a:extLst>
          </p:cNvPr>
          <p:cNvSpPr txBox="1">
            <a:spLocks/>
          </p:cNvSpPr>
          <p:nvPr/>
        </p:nvSpPr>
        <p:spPr>
          <a:xfrm>
            <a:off x="473346" y="3808405"/>
            <a:ext cx="10045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폰트도 되돌리고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91749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29BB-9CF8-5F4F-3E15-F31588583417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 발표는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여기까지입니다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33D195-6977-F2D2-2B34-DE9B57D52D97}"/>
              </a:ext>
            </a:extLst>
          </p:cNvPr>
          <p:cNvSpPr txBox="1">
            <a:spLocks/>
          </p:cNvSpPr>
          <p:nvPr/>
        </p:nvSpPr>
        <p:spPr>
          <a:xfrm>
            <a:off x="473346" y="2766217"/>
            <a:ext cx="10669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끝내기 전에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일단 테마부터 다시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돌려놓을게요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8714D8-8923-C9E3-8BF5-F55957C84DF5}"/>
              </a:ext>
            </a:extLst>
          </p:cNvPr>
          <p:cNvSpPr txBox="1">
            <a:spLocks/>
          </p:cNvSpPr>
          <p:nvPr/>
        </p:nvSpPr>
        <p:spPr>
          <a:xfrm>
            <a:off x="473346" y="3808405"/>
            <a:ext cx="10045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폰트도 되돌리고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채도도 원래대로 되돌리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2C3626-DBF6-2B84-962B-78E9A9E835B6}"/>
              </a:ext>
            </a:extLst>
          </p:cNvPr>
          <p:cNvSpPr txBox="1">
            <a:spLocks/>
          </p:cNvSpPr>
          <p:nvPr/>
        </p:nvSpPr>
        <p:spPr>
          <a:xfrm>
            <a:off x="473346" y="5133971"/>
            <a:ext cx="6908466" cy="90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아이고 밝기를 너무 올려버렸네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9CF53A-2BC2-D3D8-BBCA-89F38EE88313}"/>
              </a:ext>
            </a:extLst>
          </p:cNvPr>
          <p:cNvSpPr txBox="1">
            <a:spLocks/>
          </p:cNvSpPr>
          <p:nvPr/>
        </p:nvSpPr>
        <p:spPr>
          <a:xfrm>
            <a:off x="1163692" y="5898183"/>
            <a:ext cx="10554962" cy="561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pPr algn="r"/>
            <a:r>
              <a:rPr lang="ko-KR" altLang="en-US" dirty="0">
                <a:solidFill>
                  <a:srgbClr val="512B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이왕 </a:t>
            </a:r>
            <a:r>
              <a:rPr lang="ko-KR" altLang="en-US" dirty="0" err="1">
                <a:solidFill>
                  <a:srgbClr val="512B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올린거</a:t>
            </a:r>
            <a:r>
              <a:rPr lang="en-US" altLang="ko-KR" dirty="0">
                <a:solidFill>
                  <a:srgbClr val="512B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  <a:r>
              <a:rPr lang="ko-KR" altLang="en-US" dirty="0">
                <a:solidFill>
                  <a:srgbClr val="512B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그냥 이대로 밝게 끝내겠습니다</a:t>
            </a:r>
            <a:r>
              <a:rPr lang="en-US" altLang="ko-KR" dirty="0">
                <a:solidFill>
                  <a:srgbClr val="512BD4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..</a:t>
            </a:r>
            <a:endParaRPr lang="ko-Kore-KR" alt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8256D5-1F4D-C972-ACD3-1DC384909501}"/>
              </a:ext>
            </a:extLst>
          </p:cNvPr>
          <p:cNvSpPr txBox="1">
            <a:spLocks/>
          </p:cNvSpPr>
          <p:nvPr/>
        </p:nvSpPr>
        <p:spPr>
          <a:xfrm>
            <a:off x="698416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1F1F1F"/>
                </a:solidFill>
                <a:cs typeface="Segoe UI" panose="020B0502040204020203" pitchFamily="34" charset="0"/>
              </a:rPr>
              <a:t>오민석</a:t>
            </a:r>
            <a:endParaRPr lang="en-US" sz="1600" b="1" dirty="0">
              <a:solidFill>
                <a:srgbClr val="1F1F1F"/>
              </a:solidFill>
              <a:cs typeface="Segoe UI" panose="020B0502040204020203" pitchFamily="34" charset="0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BBC18B4-7C76-B1B2-ECA3-25F000E54953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 err="1">
                <a:solidFill>
                  <a:srgbClr val="1F1F1F"/>
                </a:solidFill>
                <a:cs typeface="Segoe UI" panose="020B0502040204020203" pitchFamily="34" charset="0"/>
              </a:rPr>
              <a:t>mason@chequer.io</a:t>
            </a:r>
            <a:endParaRPr lang="en-US" sz="1600" b="1" dirty="0">
              <a:solidFill>
                <a:srgbClr val="1F1F1F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8D58A7-2E01-CF3F-8972-76DC5D57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876" y="3489820"/>
            <a:ext cx="3280123" cy="336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E29BB-9CF8-5F4F-3E15-F31588583417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...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라고</a:t>
            </a:r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하려고 했는데</a:t>
            </a:r>
            <a:endParaRPr lang="en-US" altLang="ko-KR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33D195-6977-F2D2-2B34-DE9B57D52D97}"/>
              </a:ext>
            </a:extLst>
          </p:cNvPr>
          <p:cNvSpPr txBox="1">
            <a:spLocks/>
          </p:cNvSpPr>
          <p:nvPr/>
        </p:nvSpPr>
        <p:spPr>
          <a:xfrm>
            <a:off x="473346" y="2766217"/>
            <a:ext cx="10669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그래도 저희 회사 소개를 한번 하고 </a:t>
            </a:r>
            <a:r>
              <a:rPr lang="ko-KR" altLang="en-US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가야하지않나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8714D8-8923-C9E3-8BF5-F55957C84DF5}"/>
              </a:ext>
            </a:extLst>
          </p:cNvPr>
          <p:cNvSpPr txBox="1">
            <a:spLocks/>
          </p:cNvSpPr>
          <p:nvPr/>
        </p:nvSpPr>
        <p:spPr>
          <a:xfrm>
            <a:off x="473346" y="3808405"/>
            <a:ext cx="100452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싶어서 부리나케 준비했습니다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2C3626-DBF6-2B84-962B-78E9A9E835B6}"/>
              </a:ext>
            </a:extLst>
          </p:cNvPr>
          <p:cNvSpPr txBox="1">
            <a:spLocks/>
          </p:cNvSpPr>
          <p:nvPr/>
        </p:nvSpPr>
        <p:spPr>
          <a:xfrm>
            <a:off x="473346" y="5133971"/>
            <a:ext cx="6908466" cy="90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cc. @HR</a:t>
            </a:r>
          </a:p>
        </p:txBody>
      </p:sp>
    </p:spTree>
    <p:extLst>
      <p:ext uri="{BB962C8B-B14F-4D97-AF65-F5344CB8AC3E}">
        <p14:creationId xmlns:p14="http://schemas.microsoft.com/office/powerpoint/2010/main" val="261936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29BB-9CF8-5F4F-3E15-F31588583417}"/>
              </a:ext>
            </a:extLst>
          </p:cNvPr>
          <p:cNvSpPr txBox="1">
            <a:spLocks/>
          </p:cNvSpPr>
          <p:nvPr/>
        </p:nvSpPr>
        <p:spPr>
          <a:xfrm>
            <a:off x="473346" y="398466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endParaRPr lang="en-US" altLang="ko-KR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A65EEB1-5DBF-964B-7CBD-D4342FC1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6" y="398466"/>
            <a:ext cx="1079374" cy="83471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16A6A49-CFCA-3634-13CF-F47F1202F67D}"/>
              </a:ext>
            </a:extLst>
          </p:cNvPr>
          <p:cNvSpPr txBox="1">
            <a:spLocks/>
          </p:cNvSpPr>
          <p:nvPr/>
        </p:nvSpPr>
        <p:spPr>
          <a:xfrm>
            <a:off x="1723042" y="243272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어떤 제품인가요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A8E26F-2518-17EA-B2E1-AC2C0BF8318D}"/>
              </a:ext>
            </a:extLst>
          </p:cNvPr>
          <p:cNvSpPr txBox="1"/>
          <p:nvPr/>
        </p:nvSpPr>
        <p:spPr>
          <a:xfrm>
            <a:off x="3200014" y="4269035"/>
            <a:ext cx="64171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유저별</a:t>
            </a:r>
            <a:r>
              <a:rPr lang="ko-KR" altLang="en-US" dirty="0"/>
              <a:t> 권한 설정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 구문 별 권한 설정 </a:t>
            </a:r>
            <a:r>
              <a:rPr lang="en-US" altLang="ko-KR" dirty="0"/>
              <a:t>(SELECT O, INSERT X, ...)</a:t>
            </a:r>
          </a:p>
          <a:p>
            <a:r>
              <a:rPr lang="en-US" dirty="0"/>
              <a:t>- DB </a:t>
            </a:r>
            <a:r>
              <a:rPr lang="ko-KR" altLang="en-US" dirty="0"/>
              <a:t>접근</a:t>
            </a:r>
            <a:r>
              <a:rPr lang="en-US" altLang="ko-KR" dirty="0"/>
              <a:t>,</a:t>
            </a:r>
            <a:r>
              <a:rPr lang="ko-KR" altLang="en-US" dirty="0"/>
              <a:t> 쿼리 등 유저의 행동을 모두 로깅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테이블 별 접근 권한 설정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정규식을 통한 데이터 </a:t>
            </a:r>
            <a:r>
              <a:rPr lang="ko-KR" altLang="en-US" dirty="0" err="1"/>
              <a:t>마스킹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주민번호</a:t>
            </a:r>
            <a:r>
              <a:rPr lang="en-US" altLang="ko-KR" dirty="0"/>
              <a:t>,</a:t>
            </a:r>
            <a:r>
              <a:rPr lang="ko-KR" altLang="en-US" dirty="0"/>
              <a:t> 이메일 등 개인정보</a:t>
            </a:r>
            <a:r>
              <a:rPr lang="en-US" altLang="ko-KR" dirty="0"/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5DEFC2-153C-FEF6-9FED-9055DE23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6" y="1568835"/>
            <a:ext cx="11369456" cy="47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3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무능한 맥가이버 칼 : ESC : 특화섹션 : 뉴스 : 한겨레">
            <a:extLst>
              <a:ext uri="{FF2B5EF4-FFF2-40B4-BE49-F238E27FC236}">
                <a16:creationId xmlns:a16="http://schemas.microsoft.com/office/drawing/2014/main" id="{684C6816-D443-9E9C-6987-8579ECD7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471" y="666750"/>
            <a:ext cx="749300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A16A6A49-CFCA-3634-13CF-F47F1202F67D}"/>
              </a:ext>
            </a:extLst>
          </p:cNvPr>
          <p:cNvSpPr txBox="1">
            <a:spLocks/>
          </p:cNvSpPr>
          <p:nvPr/>
        </p:nvSpPr>
        <p:spPr>
          <a:xfrm>
            <a:off x="296914" y="201327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우리 팀은 무슨 일을 하나요</a:t>
            </a:r>
            <a:r>
              <a:rPr lang="en-US" altLang="ko-KR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2546B-CB24-7D28-99AB-BC5D88E904CB}"/>
              </a:ext>
            </a:extLst>
          </p:cNvPr>
          <p:cNvSpPr txBox="1">
            <a:spLocks/>
          </p:cNvSpPr>
          <p:nvPr/>
        </p:nvSpPr>
        <p:spPr>
          <a:xfrm>
            <a:off x="1523105" y="2766218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en-US" altLang="ko-KR" sz="6400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.NET +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21DA7C-A3E6-1E3B-0B48-3BE976C0AC1C}"/>
              </a:ext>
            </a:extLst>
          </p:cNvPr>
          <p:cNvSpPr txBox="1">
            <a:spLocks/>
          </p:cNvSpPr>
          <p:nvPr/>
        </p:nvSpPr>
        <p:spPr>
          <a:xfrm>
            <a:off x="0" y="4162328"/>
            <a:ext cx="7314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endParaRPr lang="en-US" altLang="ko-KR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87FA-D2CE-5E35-2D2A-BFBA4FBD8725}"/>
              </a:ext>
            </a:extLst>
          </p:cNvPr>
          <p:cNvSpPr txBox="1"/>
          <p:nvPr/>
        </p:nvSpPr>
        <p:spPr>
          <a:xfrm>
            <a:off x="1120433" y="3942389"/>
            <a:ext cx="3275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Slack-Lato"/>
              </a:rPr>
              <a:t>이외에도 </a:t>
            </a:r>
            <a:r>
              <a:rPr lang="en-US" b="0" i="0" dirty="0">
                <a:solidFill>
                  <a:srgbClr val="1F1F1F"/>
                </a:solidFill>
                <a:effectLst/>
                <a:latin typeface="Slack-Lato"/>
              </a:rPr>
              <a:t>java,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lack-Lato"/>
              </a:rPr>
              <a:t>kotlin</a:t>
            </a:r>
            <a:r>
              <a:rPr lang="en-US" b="0" i="0" dirty="0">
                <a:solidFill>
                  <a:srgbClr val="1F1F1F"/>
                </a:solidFill>
                <a:effectLst/>
                <a:latin typeface="Slack-Lato"/>
              </a:rPr>
              <a:t>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lack-Lato"/>
              </a:rPr>
              <a:t>c++</a:t>
            </a:r>
            <a:r>
              <a:rPr lang="en-US" b="0" i="0" dirty="0">
                <a:solidFill>
                  <a:srgbClr val="1F1F1F"/>
                </a:solidFill>
                <a:effectLst/>
                <a:latin typeface="Slack-Lato"/>
              </a:rPr>
              <a:t>, rust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Slack-Lato"/>
              </a:rPr>
              <a:t>...</a:t>
            </a:r>
            <a:endParaRPr lang="en-KR" dirty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48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진짜 끝</a:t>
            </a:r>
            <a:r>
              <a:rPr lang="en-US" altLang="ko-KR" dirty="0"/>
              <a:t>)</a:t>
            </a:r>
            <a:endParaRPr lang="ko-Kore-KR" alt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8256D5-1F4D-C972-ACD3-1DC384909501}"/>
              </a:ext>
            </a:extLst>
          </p:cNvPr>
          <p:cNvSpPr txBox="1">
            <a:spLocks/>
          </p:cNvSpPr>
          <p:nvPr/>
        </p:nvSpPr>
        <p:spPr>
          <a:xfrm>
            <a:off x="698416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1F1F1F"/>
                </a:solidFill>
                <a:cs typeface="Segoe UI" panose="020B0502040204020203" pitchFamily="34" charset="0"/>
              </a:rPr>
              <a:t>오민석</a:t>
            </a:r>
            <a:endParaRPr lang="en-US" sz="1600" b="1" dirty="0">
              <a:solidFill>
                <a:srgbClr val="1F1F1F"/>
              </a:solidFill>
              <a:cs typeface="Segoe UI" panose="020B0502040204020203" pitchFamily="34" charset="0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7BBC18B4-7C76-B1B2-ECA3-25F000E54953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5397584" cy="5383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 err="1">
                <a:solidFill>
                  <a:srgbClr val="1F1F1F"/>
                </a:solidFill>
                <a:cs typeface="Segoe UI" panose="020B0502040204020203" pitchFamily="34" charset="0"/>
              </a:rPr>
              <a:t>mason@chequer.io</a:t>
            </a:r>
            <a:endParaRPr lang="en-US" sz="1600" b="1" dirty="0">
              <a:solidFill>
                <a:srgbClr val="1F1F1F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68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90A5-CFA9-A563-16D5-D1491856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dotnet tool</a:t>
            </a:r>
            <a:r>
              <a:rPr lang="ko-KR" altLang="en-US" dirty="0"/>
              <a:t>을 설치합시다</a:t>
            </a:r>
            <a:r>
              <a:rPr lang="en-US" altLang="ko-KR" dirty="0"/>
              <a:t>.</a:t>
            </a:r>
            <a:endParaRPr lang="en-K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62E8BB-EEB8-237E-432E-75B2ACED4CA9}"/>
              </a:ext>
            </a:extLst>
          </p:cNvPr>
          <p:cNvGrpSpPr/>
          <p:nvPr/>
        </p:nvGrpSpPr>
        <p:grpSpPr>
          <a:xfrm>
            <a:off x="838200" y="1690688"/>
            <a:ext cx="5146780" cy="816962"/>
            <a:chOff x="6207020" y="3494955"/>
            <a:chExt cx="5146780" cy="8169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E0C848-6B16-C6AF-9D79-C14B5C36AC42}"/>
                </a:ext>
              </a:extLst>
            </p:cNvPr>
            <p:cNvSpPr/>
            <p:nvPr/>
          </p:nvSpPr>
          <p:spPr>
            <a:xfrm>
              <a:off x="6207020" y="3494955"/>
              <a:ext cx="5146780" cy="816962"/>
            </a:xfrm>
            <a:prstGeom prst="rect">
              <a:avLst/>
            </a:prstGeom>
            <a:solidFill>
              <a:srgbClr val="B9A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DA5F4B-8181-3A4F-49B5-C297C66EA7A9}"/>
                </a:ext>
              </a:extLst>
            </p:cNvPr>
            <p:cNvSpPr txBox="1"/>
            <p:nvPr/>
          </p:nvSpPr>
          <p:spPr>
            <a:xfrm>
              <a:off x="6273632" y="3494956"/>
              <a:ext cx="5080168" cy="816961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en-US" sz="1400" dirty="0">
                  <a:solidFill>
                    <a:srgbClr val="512BD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</a:t>
              </a:r>
              <a:r>
                <a:rPr lang="ko-KR" alt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tool</a:t>
              </a:r>
              <a:r>
                <a:rPr lang="ko-KR" alt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install</a:t>
              </a:r>
              <a:r>
                <a:rPr lang="ko-KR" alt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-g</a:t>
              </a:r>
              <a:r>
                <a:rPr lang="ko-KR" altLang="en-US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190548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dotnet-counters</a:t>
              </a:r>
              <a:endParaRPr lang="en-KR" sz="1400" dirty="0">
                <a:solidFill>
                  <a:srgbClr val="190548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3292A7-0C77-5D54-D237-8A5B7B0A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7111"/>
            <a:ext cx="7772400" cy="2907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BF51DC-DBCF-1A66-3418-78B7CF489733}"/>
              </a:ext>
            </a:extLst>
          </p:cNvPr>
          <p:cNvSpPr txBox="1"/>
          <p:nvPr/>
        </p:nvSpPr>
        <p:spPr>
          <a:xfrm>
            <a:off x="0" y="6688723"/>
            <a:ext cx="121920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사진</a:t>
            </a:r>
            <a:r>
              <a:rPr lang="en-US" altLang="ko-KR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500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따봉도치야</a:t>
            </a:r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고마워</a:t>
            </a:r>
            <a:r>
              <a:rPr lang="en-US" altLang="ko-KR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~~!!!”</a:t>
            </a:r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…</a:t>
            </a:r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당신은 </a:t>
            </a:r>
            <a:r>
              <a:rPr lang="ko-KR" altLang="en-US" sz="500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따봉도치의</a:t>
            </a:r>
            <a:r>
              <a:rPr lang="ko-KR" alt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행운을 받았습니다 </a:t>
            </a:r>
            <a:r>
              <a:rPr 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https://</a:t>
            </a:r>
            <a:r>
              <a:rPr lang="en-US" sz="500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m.animalplanet.co.kr</a:t>
            </a:r>
            <a:r>
              <a:rPr 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/contents/?</a:t>
            </a:r>
            <a:r>
              <a:rPr lang="en-US" sz="500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artNo</a:t>
            </a:r>
            <a:r>
              <a:rPr lang="en-US" sz="500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=3104</a:t>
            </a:r>
            <a:endParaRPr lang="en-KR" sz="500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170" name="Picture 2" descr="따봉도치야 고마워~~!!!&quot;…당신은 따봉도치의 행운을 받았습니다">
            <a:extLst>
              <a:ext uri="{FF2B5EF4-FFF2-40B4-BE49-F238E27FC236}">
                <a16:creationId xmlns:a16="http://schemas.microsoft.com/office/drawing/2014/main" id="{088988D5-93F1-1649-581F-D1D5DE61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39" y="3247110"/>
            <a:ext cx="3130561" cy="29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6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20C9A0-E3DB-4AB7-B796-EF075795F5BE}"/>
              </a:ext>
            </a:extLst>
          </p:cNvPr>
          <p:cNvSpPr txBox="1">
            <a:spLocks/>
          </p:cNvSpPr>
          <p:nvPr/>
        </p:nvSpPr>
        <p:spPr>
          <a:xfrm>
            <a:off x="473348" y="398467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앗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잠깐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endParaRPr lang="en-KR" altLang="ko-KR" dirty="0">
              <a:solidFill>
                <a:srgbClr val="B9AAE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발표자료가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너무 </a:t>
            </a:r>
            <a:r>
              <a:rPr lang="ko-KR" altLang="en-US" dirty="0" err="1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별로인가요</a:t>
            </a:r>
            <a:r>
              <a:rPr lang="en-US" altLang="ko-KR" dirty="0">
                <a:solidFill>
                  <a:srgbClr val="B9AAE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577078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859B117-E203-A2C4-9278-F2DA1803A25D}"/>
              </a:ext>
            </a:extLst>
          </p:cNvPr>
          <p:cNvSpPr txBox="1">
            <a:spLocks/>
          </p:cNvSpPr>
          <p:nvPr/>
        </p:nvSpPr>
        <p:spPr>
          <a:xfrm>
            <a:off x="473348" y="398467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앗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잠깐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endParaRPr lang="en-KR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발표자료가 너무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별로인가요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D49131-19FF-23C0-3458-70108BC8B92A}"/>
              </a:ext>
            </a:extLst>
          </p:cNvPr>
          <p:cNvSpPr txBox="1">
            <a:spLocks/>
          </p:cNvSpPr>
          <p:nvPr/>
        </p:nvSpPr>
        <p:spPr>
          <a:xfrm>
            <a:off x="473348" y="2766218"/>
            <a:ext cx="88785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120" baseline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Open Sans Light" pitchFamily="2" charset="0"/>
              </a:defRPr>
            </a:lvl1pPr>
          </a:lstStyle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그러면 일단 </a:t>
            </a:r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피피티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채도 좀 내리고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5962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11209</TotalTime>
  <Words>3839</Words>
  <Application>Microsoft Macintosh PowerPoint</Application>
  <PresentationFormat>Widescreen</PresentationFormat>
  <Paragraphs>611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NanumGothic</vt:lpstr>
      <vt:lpstr>Malgun Gothic</vt:lpstr>
      <vt:lpstr>NanumMyeongjo</vt:lpstr>
      <vt:lpstr>NANUMMYEONGJOEXTRABOLD</vt:lpstr>
      <vt:lpstr>Malgun Gothic Semilight</vt:lpstr>
      <vt:lpstr>Calibri</vt:lpstr>
      <vt:lpstr>Open Sans Light</vt:lpstr>
      <vt:lpstr>Open Sans</vt:lpstr>
      <vt:lpstr>Slack-Lato</vt:lpstr>
      <vt:lpstr>Arial</vt:lpstr>
      <vt:lpstr>Consolas</vt:lpstr>
      <vt:lpstr>NANUMGOTHIC EXTRABOLD</vt:lpstr>
      <vt:lpstr>Office Theme</vt:lpstr>
      <vt:lpstr>2_Office Theme</vt:lpstr>
      <vt:lpstr>1_Office Theme</vt:lpstr>
      <vt:lpstr>3_Office Theme</vt:lpstr>
      <vt:lpstr>PowerPoint Presentation</vt:lpstr>
      <vt:lpstr>헉! 닷넷 디버거 삼형제다!</vt:lpstr>
      <vt:lpstr>잠깐!</vt:lpstr>
      <vt:lpstr>.NET SDK를 설치하는 데는 여러 방법이 있습니다.</vt:lpstr>
      <vt:lpstr>.NET SDK를 설치하는 데는 여러 방법이 있습니다.</vt:lpstr>
      <vt:lpstr>.NET SDK를 설치하는 데는 여러 방법이 있습니다.</vt:lpstr>
      <vt:lpstr>이제, dotnet tool을 설치합시다.</vt:lpstr>
      <vt:lpstr>PowerPoint Presentation</vt:lpstr>
      <vt:lpstr>PowerPoint Presentation</vt:lpstr>
      <vt:lpstr>PowerPoint Presentation</vt:lpstr>
      <vt:lpstr>I. 동작 중인 프로세스의 정보가 실시간으로 필요하다면,</vt:lpstr>
      <vt:lpstr>I. 동작 중인 프로세스의 정보가 실시간으로 필요하다면,</vt:lpstr>
      <vt:lpstr>I. 동작 중인 프로세스의 정보가 실시간으로 필요하다면,</vt:lpstr>
      <vt:lpstr>하나 더,</vt:lpstr>
      <vt:lpstr>dotnet-counters에 대한 고찰.</vt:lpstr>
      <vt:lpstr>dotnet-counters에 대한 고찰.</vt:lpstr>
      <vt:lpstr>dotnet-counters에 대한 고찰.</vt:lpstr>
      <vt:lpstr>dotnet-counters에 대한 고찰.</vt:lpstr>
      <vt:lpstr>dotnet-counters에 대한 고찰.</vt:lpstr>
      <vt:lpstr>dotnet-counters에 대한 고찰.</vt:lpstr>
      <vt:lpstr>II. 모든 쓰레드의 스택 트레이스가 실시간으로 필요하다면,</vt:lpstr>
      <vt:lpstr>II. 모든 쓰레드의 스택 트레이스가 실시간으로 필요하다면,</vt:lpstr>
      <vt:lpstr>II. 모든 쓰레드의 스택 트레이스가 실시간으로 필요하다면,</vt:lpstr>
      <vt:lpstr>출력 예시입니다.</vt:lpstr>
      <vt:lpstr>그렇다면, 실전에서는 어떻게 사용할 수 있을까?</vt:lpstr>
      <vt:lpstr>그렇다면, 실전에서는 어떻게 사용할 수 있을까?</vt:lpstr>
      <vt:lpstr>그렇다면, 실전에서는 어떻게 사용할 수 있을까?</vt:lpstr>
      <vt:lpstr>그렇다면, 실전에서는 어떻게 사용할 수 있을까?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그렇다면, 실전에서는 어떻게 사용할 수 있을까?</vt:lpstr>
      <vt:lpstr>닷넷도치야 고마오!</vt:lpstr>
      <vt:lpstr>III. 프로세스의 트레이스를 기록하여 분석하고 싶다면,</vt:lpstr>
      <vt:lpstr>III. 프로세스의 트레이스를 기록하여 분석하고 싶다면,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dotnet-trace는 어떻게 분석하나요?</vt:lpstr>
      <vt:lpstr>IV. 프로세스의 메모리 정보를 기록하여 분석하고 싶다면,</vt:lpstr>
      <vt:lpstr>IV. 프로세스의 메모리 정보를 기록하여 분석하고 싶다면,</vt:lpstr>
      <vt:lpstr>IV. 프로세스의 메모리 정보를 기록하여 분석하고 싶다면,</vt:lpstr>
      <vt:lpstr>dotnet-dump는 어떻게 분석하나요?</vt:lpstr>
      <vt:lpstr>dotnet-dump는 어떻게 분석하나요?</vt:lpstr>
      <vt:lpstr>dotnet-dump는 어떻게 분석하나요?</vt:lpstr>
      <vt:lpstr>dotnet-dump는 어떻게 분석하나요?</vt:lpstr>
      <vt:lpstr>dotnet-dump는 어떻게 분석하나요?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Mason Oh</cp:lastModifiedBy>
  <cp:revision>48</cp:revision>
  <dcterms:created xsi:type="dcterms:W3CDTF">2022-10-11T15:09:05Z</dcterms:created>
  <dcterms:modified xsi:type="dcterms:W3CDTF">2023-01-25T02:13:40Z</dcterms:modified>
</cp:coreProperties>
</file>